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301" r:id="rId7"/>
    <p:sldId id="300" r:id="rId8"/>
    <p:sldId id="305" r:id="rId9"/>
    <p:sldId id="306" r:id="rId10"/>
    <p:sldId id="307" r:id="rId11"/>
    <p:sldId id="262" r:id="rId12"/>
    <p:sldId id="263" r:id="rId13"/>
    <p:sldId id="303" r:id="rId14"/>
    <p:sldId id="272" r:id="rId15"/>
    <p:sldId id="274" r:id="rId16"/>
    <p:sldId id="279" r:id="rId17"/>
    <p:sldId id="308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0" autoAdjust="0"/>
    <p:restoredTop sz="94697" autoAdjust="0"/>
  </p:normalViewPr>
  <p:slideViewPr>
    <p:cSldViewPr>
      <p:cViewPr varScale="1">
        <p:scale>
          <a:sx n="108" d="100"/>
          <a:sy n="108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2BC08-1D1E-4A73-A745-54533239858F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CE6E6-18C9-44E6-ABA5-5F101661F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545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323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284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474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073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48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517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194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194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>
                <a:solidFill>
                  <a:prstClr val="black"/>
                </a:solidFill>
              </a:rPr>
              <a:pPr/>
              <a:t>19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28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986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59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330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497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06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665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92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30.03.2017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strukturalni-fondy.cz/cs/jak-na-projekt/Elektronicka-zadost/Edukacni-vide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fcr.cz/formulare-a-pokyny-potrebne-v-ramci-pripravy-zadosti-o-podporu-opz/-/dokument/797956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file/9002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s.regionpoodri.eu/obdobi-2014-2020/op-zam/vyzvy/vyzva-c-4-opz" TargetMode="External"/><Relationship Id="rId4" Type="http://schemas.openxmlformats.org/officeDocument/2006/relationships/hyperlink" Target="https://www.esfcr.cz/file/9003/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844824"/>
            <a:ext cx="7920880" cy="3456384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Seminář pro žadatele</a:t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Výzva MAS Regionu Poodří OP ZAM – Zaměstnanost</a:t>
            </a:r>
            <a:br>
              <a:rPr lang="cs-CZ" sz="3600" dirty="0"/>
            </a:br>
            <a:endParaRPr lang="cs-CZ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808"/>
            <a:ext cx="3677270" cy="759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9221"/>
            <a:ext cx="2286263" cy="75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5932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9700" y="188640"/>
            <a:ext cx="5915000" cy="634082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Zapojení ÚP ČR do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formou partnera bez finančního příspěvku</a:t>
            </a:r>
          </a:p>
          <a:p>
            <a:pPr algn="just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nástrojů APZ budou podporovány pouze rekvalifikace, jinak ÚP ČR realizují samostatně (VPP, SÚPM)</a:t>
            </a:r>
          </a:p>
          <a:p>
            <a:pPr algn="just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Doporučená konzultace MAS zaměření výzev s příslušnými kontaktními pracovišti ÚP ČR</a:t>
            </a:r>
          </a:p>
        </p:txBody>
      </p:sp>
    </p:spTree>
    <p:extLst>
      <p:ext uri="{BB962C8B-B14F-4D97-AF65-F5344CB8AC3E}">
        <p14:creationId xmlns:p14="http://schemas.microsoft.com/office/powerpoint/2010/main" val="1280106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Podporované aktivity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6792"/>
            <a:ext cx="8424936" cy="48006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výzvě jsou podporovány pouze aktivity, které mají přímý dopad na cílové skupiny, tj. aktivity zaměřené na přímou práci s cílovými skupinami.	</a:t>
            </a:r>
          </a:p>
          <a:p>
            <a:pPr marL="114300" indent="0" algn="just"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Podpora opatření v oblasti zaměstnanosti</a:t>
            </a:r>
          </a:p>
          <a:p>
            <a:pPr marL="114300" indent="0" algn="just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osob z cílových skupin ke vstupu či návratu na trh práce</a:t>
            </a:r>
          </a:p>
          <a:p>
            <a:pPr algn="just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Zvyšování zaměstnanosti cílových skupin</a:t>
            </a:r>
          </a:p>
          <a:p>
            <a:pPr algn="just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 Podpora udržitelnosti cílových skupin na trhu práce</a:t>
            </a:r>
          </a:p>
          <a:p>
            <a:pPr algn="just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 Podpora prostupného zaměstnávání</a:t>
            </a:r>
          </a:p>
          <a:p>
            <a:pPr marL="114300" indent="0" algn="just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Definice jednotlivých aktivit viz příloha č. 1 – Popis podporovaných aktivit</a:t>
            </a:r>
          </a:p>
        </p:txBody>
      </p:sp>
    </p:spTree>
    <p:extLst>
      <p:ext uri="{BB962C8B-B14F-4D97-AF65-F5344CB8AC3E}">
        <p14:creationId xmlns:p14="http://schemas.microsoft.com/office/powerpoint/2010/main" val="277350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6555" y="260648"/>
            <a:ext cx="4490323" cy="755847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Podporované aktivity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dirty="0"/>
          </a:p>
        </p:txBody>
      </p:sp>
      <p:pic>
        <p:nvPicPr>
          <p:cNvPr id="12" name="Zástupný symbol pro obsah 11" descr="C:\Users\poodri\Desktop\Výstřižek OPZ.JPG"/>
          <p:cNvPicPr>
            <a:picLocks noGrp="1"/>
          </p:cNvPicPr>
          <p:nvPr>
            <p:ph idx="1"/>
          </p:nvPr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591" y="1124744"/>
            <a:ext cx="6572250" cy="4438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2781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3968" y="188640"/>
            <a:ext cx="7620000" cy="922114"/>
          </a:xfrm>
        </p:spPr>
        <p:txBody>
          <a:bodyPr/>
          <a:lstStyle/>
          <a:p>
            <a:pPr algn="ctr"/>
            <a: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Indikátory 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 závazkem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805777"/>
              </p:ext>
            </p:extLst>
          </p:nvPr>
        </p:nvGraphicFramePr>
        <p:xfrm>
          <a:off x="325556" y="3573016"/>
          <a:ext cx="7916824" cy="1270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068">
                  <a:extLst>
                    <a:ext uri="{9D8B030D-6E8A-4147-A177-3AD203B41FA5}">
                      <a16:colId xmlns:a16="http://schemas.microsoft.com/office/drawing/2014/main" val="2100326725"/>
                    </a:ext>
                  </a:extLst>
                </a:gridCol>
                <a:gridCol w="4209760">
                  <a:extLst>
                    <a:ext uri="{9D8B030D-6E8A-4147-A177-3AD203B41FA5}">
                      <a16:colId xmlns:a16="http://schemas.microsoft.com/office/drawing/2014/main" val="131807673"/>
                    </a:ext>
                  </a:extLst>
                </a:gridCol>
                <a:gridCol w="1458362">
                  <a:extLst>
                    <a:ext uri="{9D8B030D-6E8A-4147-A177-3AD203B41FA5}">
                      <a16:colId xmlns:a16="http://schemas.microsoft.com/office/drawing/2014/main" val="1589121901"/>
                    </a:ext>
                  </a:extLst>
                </a:gridCol>
                <a:gridCol w="1386634">
                  <a:extLst>
                    <a:ext uri="{9D8B030D-6E8A-4147-A177-3AD203B41FA5}">
                      <a16:colId xmlns:a16="http://schemas.microsoft.com/office/drawing/2014/main" val="42145405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Kód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Název indikátoru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Měrná jednotka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Typ indikátoru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4505324"/>
                  </a:ext>
                </a:extLst>
              </a:tr>
              <a:tr h="691226">
                <a:tc>
                  <a:txBody>
                    <a:bodyPr/>
                    <a:lstStyle/>
                    <a:p>
                      <a:r>
                        <a:rPr lang="cs-CZ" sz="1600" dirty="0"/>
                        <a:t>60000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Celkový počet účastníků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 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59863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79512" y="1384700"/>
            <a:ext cx="820891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286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Hodnoty, které jsou chápány jako závazek žadatele, kterého má dosáhnout díky realizaci projektu</a:t>
            </a:r>
          </a:p>
          <a:p>
            <a:pPr marL="342900" indent="-228600" algn="just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Pravidla týkající se indikátorů, včetně definic jednotlivých indikátorů, jsou k dispozici v Obecné části pravidel pro žadatele a příjemce v rámci Operačního programu Zaměstnanost.</a:t>
            </a:r>
          </a:p>
        </p:txBody>
      </p:sp>
    </p:spTree>
    <p:extLst>
      <p:ext uri="{BB962C8B-B14F-4D97-AF65-F5344CB8AC3E}">
        <p14:creationId xmlns:p14="http://schemas.microsoft.com/office/powerpoint/2010/main" val="3663509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0120"/>
            <a:ext cx="7620000" cy="778098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Indikátory 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bez závazku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8788" y="1124744"/>
            <a:ext cx="7916824" cy="1584176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2000" dirty="0"/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Hodnoty, které nepředstavují závazek žadatele, ale které je nutné sledovat (Žadatel má povinnost vyplnit cílovou hodnotu indikátorů, u nerelevantních je možno uvést hodnotu 0.)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2000" dirty="0"/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47664" y="2708920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325651"/>
              </p:ext>
            </p:extLst>
          </p:nvPr>
        </p:nvGraphicFramePr>
        <p:xfrm>
          <a:off x="308788" y="2733767"/>
          <a:ext cx="7916824" cy="375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828">
                  <a:extLst>
                    <a:ext uri="{9D8B030D-6E8A-4147-A177-3AD203B41FA5}">
                      <a16:colId xmlns:a16="http://schemas.microsoft.com/office/drawing/2014/main" val="3292914575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99157683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319487399"/>
                    </a:ext>
                  </a:extLst>
                </a:gridCol>
                <a:gridCol w="1205340">
                  <a:extLst>
                    <a:ext uri="{9D8B030D-6E8A-4147-A177-3AD203B41FA5}">
                      <a16:colId xmlns:a16="http://schemas.microsoft.com/office/drawing/2014/main" val="3230536596"/>
                    </a:ext>
                  </a:extLst>
                </a:gridCol>
              </a:tblGrid>
              <a:tr h="499178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Kód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Název indikátoru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Měrná jednotka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 indikátoru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8860566"/>
                  </a:ext>
                </a:extLst>
              </a:tr>
              <a:tr h="650380"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Počet zaměstnavatelů, kteří podporují flexibilní formy práce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Podniky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Výstup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5813407"/>
                  </a:ext>
                </a:extLst>
              </a:tr>
              <a:tr h="650380"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Počet osob pracujících v rámci flexibilních forem práce 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Výsledek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7125241"/>
                  </a:ext>
                </a:extLst>
              </a:tr>
              <a:tr h="686120"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Účastníci, kteří získali kvalifikaci po ukončení své účasti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Výsledek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070226"/>
                  </a:ext>
                </a:extLst>
              </a:tr>
              <a:tr h="1003760"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Znevýhodnění účastníci, kteří po ukončení své účasti hledají zaměstnání, jsou v procesu vzdělávání/odborné přípravy, rozšiřující si kvalifikaci nebo jsou zaměstnaní, a to i OSVČ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Výsledek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596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016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Indikátory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Povinnosti související s indikátory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77072"/>
          </a:xfrm>
        </p:spPr>
        <p:txBody>
          <a:bodyPr>
            <a:normAutofit/>
          </a:bodyPr>
          <a:lstStyle/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 stanovit v žádosti cílové hodnoty indikátorů</a:t>
            </a:r>
          </a:p>
          <a:p>
            <a:pPr marL="715963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Včetně popisu způsobu stanovení této hodnoty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Nastavení je závazné</a:t>
            </a:r>
          </a:p>
          <a:p>
            <a:pPr marL="715963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– podstatnou změnou </a:t>
            </a:r>
          </a:p>
          <a:p>
            <a:pPr marL="715963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nesplnění - sankce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Průběžné sledování jejich naplnění</a:t>
            </a:r>
          </a:p>
          <a:p>
            <a:pPr marL="715963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zprávách o realizaci projektu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Prokazatelnost vykazovaných hodnot</a:t>
            </a:r>
          </a:p>
        </p:txBody>
      </p:sp>
    </p:spTree>
    <p:extLst>
      <p:ext uri="{BB962C8B-B14F-4D97-AF65-F5344CB8AC3E}">
        <p14:creationId xmlns:p14="http://schemas.microsoft.com/office/powerpoint/2010/main" val="3404261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4395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Způsobilost výdajů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600" y="1138604"/>
            <a:ext cx="7715200" cy="5458747"/>
          </a:xfrm>
        </p:spPr>
        <p:txBody>
          <a:bodyPr>
            <a:normAutofit/>
          </a:bodyPr>
          <a:lstStyle/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Věcná způsobilost</a:t>
            </a:r>
          </a:p>
          <a:p>
            <a:pPr marL="715963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ke způsobilým výdajům jsou k dispozici v Specifické části pravidel pro žadatele a příjemce v rámci OPZ.</a:t>
            </a:r>
          </a:p>
          <a:p>
            <a:pPr marL="715963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subjekt čerpá příspěvek na podporu osob se zdravotním postižením dle § 78 zákona č. 435/2004 Sb., o zaměstnanosti, nemůže současně čerpat podporu v rámci projektu na úhradu osobních nákladů těch samých zaměstnanců, jichž se týká tento příspěvek.</a:t>
            </a:r>
          </a:p>
          <a:p>
            <a:pPr marL="357188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Časová způsobilost</a:t>
            </a:r>
          </a:p>
          <a:p>
            <a:pPr marL="715963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vzniklé v době realizace projektu.</a:t>
            </a:r>
          </a:p>
          <a:p>
            <a:pPr marL="715963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Datum zahájení realizace projektu nesmí předcházet datu vyhlášení výzvy MAS.</a:t>
            </a:r>
          </a:p>
          <a:p>
            <a:pPr marL="357188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75677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9660" y="260648"/>
            <a:ext cx="6635080" cy="778098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3240360" cy="4608512"/>
          </a:xfrm>
        </p:spPr>
        <p:txBody>
          <a:bodyPr/>
          <a:lstStyle/>
          <a:p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Způsobilé výdaje:</a:t>
            </a:r>
          </a:p>
          <a:p>
            <a:pPr marL="114300" indent="0"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mzdové příspěvky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rekvalifikace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placené stáže</a:t>
            </a:r>
          </a:p>
          <a:p>
            <a:pPr marL="11430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07904" y="1340768"/>
            <a:ext cx="45365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Nezpůsobilé výdaje:</a:t>
            </a:r>
          </a:p>
          <a:p>
            <a:pPr>
              <a:buClr>
                <a:schemeClr val="tx2"/>
              </a:buClr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Podnikové vzdělávání stávajících zaměstnanců</a:t>
            </a:r>
          </a:p>
          <a:p>
            <a:pPr>
              <a:buClr>
                <a:schemeClr val="tx2"/>
              </a:buClr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mzdové příspěvky stávajících zaměstnanců</a:t>
            </a:r>
          </a:p>
          <a:p>
            <a:pPr>
              <a:buClr>
                <a:schemeClr val="tx2"/>
              </a:buClr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kariérové poradenství pro žáky ZŠ</a:t>
            </a:r>
          </a:p>
          <a:p>
            <a:pPr>
              <a:buClr>
                <a:schemeClr val="tx2"/>
              </a:buClr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Akreditace – příprava rekvalifikačních kurzů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411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1"/>
            <a:ext cx="7520383" cy="129614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2160589"/>
            <a:ext cx="7736407" cy="4257464"/>
          </a:xfrm>
        </p:spPr>
        <p:txBody>
          <a:bodyPr>
            <a:normAutofit/>
          </a:bodyPr>
          <a:lstStyle/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hodnocení přijatelnosti a formálních náležitostí, věcného hodnocení a výběru projektů</a:t>
            </a:r>
          </a:p>
          <a:p>
            <a:pPr marL="715963" lvl="1" indent="-358775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 Příloha č. 2 Výzvy MAS – Pravidla pro hodnocení OPZ</a:t>
            </a:r>
          </a:p>
          <a:p>
            <a:pPr marL="715963" lvl="1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 Specifická část pravidel pro žadatele a příjemce v rámci OPZ</a:t>
            </a:r>
          </a:p>
          <a:p>
            <a:pPr marL="358775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 zajišťuje MAS Regionu Poodří</a:t>
            </a:r>
          </a:p>
          <a:p>
            <a:pPr marL="358775" indent="-358775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Žádosti předložené jiným způsobem a v jiném termínu než umožňuje výzva, nejsou akceptovány</a:t>
            </a:r>
          </a:p>
          <a:p>
            <a:pPr marL="36000" indent="-3600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36000" indent="-360000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3980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2160589"/>
            <a:ext cx="7721599" cy="4257464"/>
          </a:xfrm>
        </p:spPr>
        <p:txBody>
          <a:bodyPr>
            <a:normAutofit/>
          </a:bodyPr>
          <a:lstStyle/>
          <a:p>
            <a:pPr indent="-3600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Výsledkem výběru je Seznam žádostí o podporu, které MAS navrhuje ke schválení 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̵&gt;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tento Seznam předá MAS Řídícímu orgánu OPZ 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̵&gt;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ŘO OPZ provede závěrečné ověření způsobilosti vybraných projektů a kontrolu administrativních postupů MAS</a:t>
            </a:r>
          </a:p>
          <a:p>
            <a:pPr indent="-3600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Jednokolová výzva s jednou uzávěrkou pro podání žádosti 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̵&gt;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jednokolové hodnocení</a:t>
            </a:r>
          </a:p>
          <a:p>
            <a:pPr indent="-3600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̵&gt;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ukončen </a:t>
            </a:r>
            <a:r>
              <a:rPr lang="cs-CZ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nejpozději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50 pracovních dní od data ukončení příjmu žádostí o podporu</a:t>
            </a:r>
          </a:p>
          <a:p>
            <a:pPr lvl="1"/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539552" y="188641"/>
            <a:ext cx="7520383" cy="122413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</a:p>
        </p:txBody>
      </p:sp>
    </p:spTree>
    <p:extLst>
      <p:ext uri="{BB962C8B-B14F-4D97-AF65-F5344CB8AC3E}">
        <p14:creationId xmlns:p14="http://schemas.microsoft.com/office/powerpoint/2010/main" val="3042641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výzvy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Podporované aktivity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Indikátory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Způsobilost výdajů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Publicita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KP14+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Zpráva o realizaci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Důležité odkazy</a:t>
            </a:r>
          </a:p>
        </p:txBody>
      </p:sp>
    </p:spTree>
    <p:extLst>
      <p:ext uri="{BB962C8B-B14F-4D97-AF65-F5344CB8AC3E}">
        <p14:creationId xmlns:p14="http://schemas.microsoft.com/office/powerpoint/2010/main" val="212697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32848" cy="1350867"/>
          </a:xfrm>
        </p:spPr>
        <p:txBody>
          <a:bodyPr>
            <a:normAutofit/>
          </a:bodyPr>
          <a:lstStyle/>
          <a:p>
            <a:pPr algn="ctr"/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  <a:br>
              <a:rPr lang="pl-PL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Hodnocení přijatelnosti a formálních náležitostí</a:t>
            </a:r>
            <a:endParaRPr lang="cs-CZ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524" y="1844824"/>
            <a:ext cx="7992888" cy="4257464"/>
          </a:xfrm>
        </p:spPr>
        <p:txBody>
          <a:bodyPr>
            <a:noAutofit/>
          </a:bodyPr>
          <a:lstStyle/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fáze hodnocení projektů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Posouzení základních věcných a administrativních požadavků 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Provádějí pracovníci MAS Regionu Poodří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Lhůta max.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pracovních dnů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ukončení příjmu žádostí o podporu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Kritéria přijatelnosti jsou neopravitelná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Kritéria formálních náležitostí jsou opravitelná – žadatel vyzván 1 x k opravě nebo doplnění ve lhůtě do 5 pracovních dní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Hodnotí se podle kontrolních otázek uvedených pro každé kritérium (ANO/NE)</a:t>
            </a:r>
          </a:p>
        </p:txBody>
      </p:sp>
    </p:spTree>
    <p:extLst>
      <p:ext uri="{BB962C8B-B14F-4D97-AF65-F5344CB8AC3E}">
        <p14:creationId xmlns:p14="http://schemas.microsoft.com/office/powerpoint/2010/main" val="993603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8016" y="230463"/>
            <a:ext cx="7520383" cy="1224136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798E4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  <a:br>
              <a:rPr lang="cs-CZ" sz="53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Hodnocení přijatelnosti a formálních náležitostí</a:t>
            </a:r>
            <a:endParaRPr lang="cs-CZ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00615" y="1459399"/>
            <a:ext cx="3816424" cy="171460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Kritéria formálních náležitostí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6000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Úplnost a forma žádosti</a:t>
            </a:r>
          </a:p>
          <a:p>
            <a:pPr lvl="1" indent="-36000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Podpis žádosti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76807" y="1456199"/>
            <a:ext cx="3805684" cy="49685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hodnocení přijatelnosti</a:t>
            </a: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Oprávněnost žadatele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Partnerství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skupiny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Celkové způsobilé výdaje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Aktivity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Horizontální principy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Trestní bezúhonnost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Soulad projektu s SCLLD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Ověření administrativní, finanční a provozní kapacity žadatele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5325014"/>
            <a:ext cx="8316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Podání žádosti o přezkum</a:t>
            </a:r>
          </a:p>
          <a:p>
            <a:pPr marL="742950" lvl="1" indent="-360000"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zasílá informaci o výsledku hodnocení -&gt; lhůta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kalendářních dní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 dne doručení informace na podání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Žádosti o přezkum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negativně hodnocených Žádostí o podporu</a:t>
            </a:r>
          </a:p>
        </p:txBody>
      </p:sp>
    </p:spTree>
    <p:extLst>
      <p:ext uri="{BB962C8B-B14F-4D97-AF65-F5344CB8AC3E}">
        <p14:creationId xmlns:p14="http://schemas.microsoft.com/office/powerpoint/2010/main" val="1237512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893169"/>
            <a:ext cx="7448375" cy="4257464"/>
          </a:xfrm>
        </p:spPr>
        <p:txBody>
          <a:bodyPr>
            <a:noAutofit/>
          </a:bodyPr>
          <a:lstStyle/>
          <a:p>
            <a:pPr indent="-3600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Druhá fáze hodnocení projektů</a:t>
            </a:r>
          </a:p>
          <a:p>
            <a:pPr indent="-3600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kvality</a:t>
            </a:r>
          </a:p>
          <a:p>
            <a:pPr indent="-3600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Provádí Výběrová komise MAS BP</a:t>
            </a:r>
          </a:p>
          <a:p>
            <a:pPr indent="-3600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žádosti o podporu, které uspěly v 1. fázi hodnocení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Lhůta max.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pracovních dnů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ukončení hodnocení FN a P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být Výběrovou komisí vymezeny podmínky pro úpravu projektů ze strany žadatele, za kterých by měl být projekt podpořen</a:t>
            </a:r>
          </a:p>
          <a:p>
            <a:endParaRPr lang="cs-CZ" sz="20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798E4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Věcné hodnocení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4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7848872" cy="576064"/>
          </a:xfrm>
        </p:spPr>
        <p:txBody>
          <a:bodyPr>
            <a:noAutofit/>
          </a:bodyPr>
          <a:lstStyle/>
          <a:p>
            <a:pPr indent="-360000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Kritéria věcného hodnocení</a:t>
            </a:r>
          </a:p>
          <a:p>
            <a:pPr lvl="1"/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800980"/>
              </p:ext>
            </p:extLst>
          </p:nvPr>
        </p:nvGraphicFramePr>
        <p:xfrm>
          <a:off x="323528" y="2420888"/>
          <a:ext cx="792088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Skupina kritérií (max. počet bodů)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Název kritéria (max. počet bodů)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Potřebnost (35)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Vymezení problému a cílové skupiny (35)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Účelnost (30)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Cíle a konzistentnost projektu (25)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Způsob ověření dosažení cíle projektu (5)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Efektivnost a hospodárnost (20)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Efektivita projektu, rozpočet (15)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Adekvátnost indikátorů (5)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IV. Proveditelnost (15)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Způsob realizace aktivit</a:t>
                      </a:r>
                      <a:r>
                        <a:rPr lang="cs-CZ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jejich návaznost (10)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Způsob zapojení cílové skupiny (5)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798E4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Věcné hodnocení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338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3" y="1893169"/>
            <a:ext cx="8064896" cy="4257464"/>
          </a:xfrm>
        </p:spPr>
        <p:txBody>
          <a:bodyPr>
            <a:noAutofit/>
          </a:bodyPr>
          <a:lstStyle/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Výběrová komise odpovídá u každého kritéria na Hlavní otázku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(+ pomocné podotázky)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Využívá 4 deskriptory:</a:t>
            </a:r>
          </a:p>
          <a:p>
            <a:pPr marL="711200" lvl="1" indent="-358775">
              <a:buFont typeface="Wingdings" panose="05000000000000000000" pitchFamily="2" charset="2"/>
              <a:buChar char="§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Velmi dobře  	 100 % max. dosažitelného počtu bodů v kritériu</a:t>
            </a:r>
          </a:p>
          <a:p>
            <a:pPr marL="711200" lvl="1" indent="-358775">
              <a:buFont typeface="Wingdings" panose="05000000000000000000" pitchFamily="2" charset="2"/>
              <a:buChar char="§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Dobře 	                   75 % max. dosažitelného počtu bodů v kritériu</a:t>
            </a:r>
          </a:p>
          <a:p>
            <a:pPr marL="711200" lvl="1" indent="-358775">
              <a:buFont typeface="Wingdings" panose="05000000000000000000" pitchFamily="2" charset="2"/>
              <a:buChar char="§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Dostatečně  	   50 % max. dosažitelného počtu bodů v kritériu</a:t>
            </a:r>
          </a:p>
          <a:p>
            <a:pPr marL="711200" lvl="1" indent="-358775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Nedostatečně 	   25 % max. dosažitelného počtu bodů v kritériu</a:t>
            </a:r>
          </a:p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Deskriptor 4 je eliminační – získání tohoto deskriptoru nejméně u jednoho kritéria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 o podporu nesplnila podmínky věcného hodnocení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798E4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  <a:br>
              <a:rPr lang="cs-CZ" sz="3600" b="1" dirty="0">
                <a:solidFill>
                  <a:srgbClr val="798E4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Věcné hodnocení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296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136904" cy="4257464"/>
          </a:xfrm>
        </p:spPr>
        <p:txBody>
          <a:bodyPr>
            <a:noAutofit/>
          </a:bodyPr>
          <a:lstStyle/>
          <a:p>
            <a:pPr indent="-3600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Max. počet bodů věcného hodnocení - 100 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 musí získat min. 50 bodů, aby splnila podmínky věcného hodnocení a všechny hlavní otázky musí být hodnoceny deskriptory 1 - 3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 o přezkum: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zasílá informaci o výsledku hodnocení  ̵&gt; lhůta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kalendářních dní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ode dne doručení informace na podání </a:t>
            </a:r>
            <a:r>
              <a:rPr lang="cs-CZ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Žádosti o přezkum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negativně hodnocených Žádostí o podporu</a:t>
            </a:r>
          </a:p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současně upozorňuje, že tento závěr ještě předává k závěrečnému ověření způsobilosti projektů a ke kontrole administrativních postupů na ŘO OPZ</a:t>
            </a:r>
          </a:p>
          <a:p>
            <a:endParaRPr lang="cs-CZ" sz="2000" dirty="0"/>
          </a:p>
          <a:p>
            <a:pPr lvl="1"/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798E4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Věcné hodnocení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312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93169"/>
            <a:ext cx="7776864" cy="4395488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Hodnocení FN a P: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20 pracovních dní ze strany MAS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Odvolání:		do 15 kalendářních dní ze strany žadatele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Věcné hodnocení: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do 30 pracovních dní ze strany MAS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Odvolání: 		do 15 kalendářních dní ze strany žadatele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Závěrečné ověření způsobilosti: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14300" indent="0" algn="just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ŘO provádí neprodleně dle administrativních kapacit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Vydání právního aktu u doporučených žádostí: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do 3 měsíců ze strany ŘO OPZ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Odeslání první zálohové platby: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14300" indent="0" algn="just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do 10 pracovních dní od vydání právního aktu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zálohové platby v půlročním intervalu – vždy se Zprávou o realizaci projektu 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798E4C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 hodnocení a výběru projektů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Shrnutí a lhůty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0895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551316"/>
            <a:ext cx="7520383" cy="4607944"/>
          </a:xfrm>
        </p:spPr>
        <p:txBody>
          <a:bodyPr>
            <a:noAutofit/>
          </a:bodyPr>
          <a:lstStyle/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Alespoň 1 povinný plakát min. A3 s informacemi o projektu – je možno využít el. šablonu z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www.esfcr.cz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celou dobu realizace projektu</a:t>
            </a:r>
          </a:p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místě realizace projektu snadno viditelném pro veřejnost, např. vstupní prostory budovy</a:t>
            </a:r>
          </a:p>
          <a:p>
            <a:pPr marL="719138" lvl="1" indent="-358775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je projekt realizován na více místech, bude umístěn na všech těchto místech</a:t>
            </a:r>
          </a:p>
          <a:p>
            <a:pPr marL="719138" lvl="1" indent="-358775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nelze plakát umístit v místě realizace projektu, bude umístěn v sídle příjemce</a:t>
            </a:r>
          </a:p>
          <a:p>
            <a:pPr marL="719138" lvl="1" indent="-358775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příjemce realizuje více projektů OPZ v jednom místě, je možné pro všechny tyto projekty umístit pouze jeden plakát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Povinná publicita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722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48" y="1268760"/>
            <a:ext cx="8136904" cy="5080959"/>
          </a:xfrm>
        </p:spPr>
        <p:txBody>
          <a:bodyPr>
            <a:noAutofit/>
          </a:bodyPr>
          <a:lstStyle/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Součást monitorovacího systému pro využívání Evropských strukturálních a investičních fondů v ČR v programovém období 2014 - 2020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On-line aplikace </a:t>
            </a:r>
          </a:p>
          <a:p>
            <a:pPr marL="719138" lvl="1" indent="-358775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Nevyžaduje instalaci do PC</a:t>
            </a:r>
          </a:p>
          <a:p>
            <a:pPr marL="719138" lvl="1" indent="-358775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Vyžaduje registraci s platnou emailovou adresou a telefonním číslem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Edukační videa </a:t>
            </a:r>
          </a:p>
          <a:p>
            <a:pPr marL="719138" lvl="1" indent="-358775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http://strukturalni-fondy.cz/cs/jak-na-projekt/Elektronicka-zadost/Edukacni-videa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9138" indent="-358775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Pokyny k vyplnění žádosti v IS KP14+</a:t>
            </a:r>
          </a:p>
          <a:p>
            <a:pPr marL="719138" lvl="1" indent="-358775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https://www.esfcr.cz/formulare-a-pokyny-potrebne-v-ramci-pripravy-zadosti-o-podporu-opz/-/dokument/797956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 K práci v IS KP14+ budou nápomocni pracovníci kanceláře MAS !!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 KP14+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01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7149313" cy="5040702"/>
          </a:xfrm>
        </p:spPr>
      </p:pic>
    </p:spTree>
    <p:extLst>
      <p:ext uri="{BB962C8B-B14F-4D97-AF65-F5344CB8AC3E}">
        <p14:creationId xmlns:p14="http://schemas.microsoft.com/office/powerpoint/2010/main" val="66703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výzvy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748" y="1772816"/>
            <a:ext cx="8136904" cy="4800600"/>
          </a:xfrm>
        </p:spPr>
        <p:txBody>
          <a:bodyPr>
            <a:normAutofit/>
          </a:bodyPr>
          <a:lstStyle/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Číslo výzvy:	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052/03_16_047/CLLD_15_01_16</a:t>
            </a:r>
          </a:p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Prioritní osa 2 Sociální začleňování a boj s chudobou</a:t>
            </a:r>
          </a:p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Investiční priorita 2.3 Strategie komunitně vedeného místního rozvoje</a:t>
            </a:r>
          </a:p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Specifický cíl 2.3.1 Zvýšit zapojení lokálních aktérů do řešení problémů nezaměstnanosti a sociálního začleňování ve venkovských oblastech</a:t>
            </a:r>
          </a:p>
          <a:p>
            <a:pPr indent="-360000" algn="just">
              <a:buFont typeface="Wingdings" panose="05000000000000000000" pitchFamily="2" charset="2"/>
              <a:buChar char="Ø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buFont typeface="Wingdings" panose="05000000000000000000" pitchFamily="2" charset="2"/>
              <a:buChar char="Ø"/>
              <a:tabLst>
                <a:tab pos="5019675" algn="l"/>
              </a:tabLs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Vyhlášení výzvy: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28. 02. 2017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indent="-360000" algn="just">
              <a:buFont typeface="Wingdings" panose="05000000000000000000" pitchFamily="2" charset="2"/>
              <a:buChar char="Ø"/>
              <a:tabLst>
                <a:tab pos="5019675" algn="l"/>
              </a:tabLs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Zahájení příjmu žádostí: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 února 2017, 08:00 hodin 	</a:t>
            </a:r>
          </a:p>
          <a:p>
            <a:pPr indent="-360000" algn="just">
              <a:buFont typeface="Wingdings" panose="05000000000000000000" pitchFamily="2" charset="2"/>
              <a:buChar char="Ø"/>
              <a:tabLst>
                <a:tab pos="5019675" algn="l"/>
              </a:tabLst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Ukončení příjmu žádostí o podporu: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května 2017, 12:00 hodin 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4136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64704"/>
            <a:ext cx="7289351" cy="5109713"/>
          </a:xfrm>
        </p:spPr>
      </p:pic>
    </p:spTree>
    <p:extLst>
      <p:ext uri="{BB962C8B-B14F-4D97-AF65-F5344CB8AC3E}">
        <p14:creationId xmlns:p14="http://schemas.microsoft.com/office/powerpoint/2010/main" val="12190901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893169"/>
            <a:ext cx="7520383" cy="4395488"/>
          </a:xfrm>
        </p:spPr>
        <p:txBody>
          <a:bodyPr>
            <a:noAutofit/>
          </a:bodyPr>
          <a:lstStyle/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Registrace do systému IS KP14+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https://mseu.mssf.cz/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(!! Jen v prohlížeči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explover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Mozilla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firefox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Vyplnění elektronické verze žádosti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Finalizace elektronické verze žádosti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Podepsání a odeslání elektronické verze žádosti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 Veškeré žádosti se zasílají jen v elektronické podobě prostřednictvím IS KP14+</a:t>
            </a:r>
          </a:p>
          <a:p>
            <a:pPr indent="-360000">
              <a:buFont typeface="Wingdings" panose="05000000000000000000" pitchFamily="2" charset="2"/>
              <a:buChar char="Ø"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 Zřízení elektronického podpisu před podáním/odesláním žádosti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 Aktivní datová schránka</a:t>
            </a:r>
          </a:p>
          <a:p>
            <a:endParaRPr lang="cs-CZ" sz="2000" b="1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 KP14+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Postup při podávání žádosti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230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893169"/>
            <a:ext cx="7087558" cy="4395488"/>
          </a:xfrm>
        </p:spPr>
        <p:txBody>
          <a:bodyPr>
            <a:noAutofit/>
          </a:bodyPr>
          <a:lstStyle/>
          <a:p>
            <a:pPr indent="-3600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podpis = kvalifikovaný certifikát</a:t>
            </a:r>
          </a:p>
          <a:p>
            <a:pPr indent="-3600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Platnost 1 rok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Poskytovatelé:</a:t>
            </a:r>
          </a:p>
          <a:p>
            <a:pPr lvl="1" indent="-360000">
              <a:buFont typeface="Wingdings" panose="05000000000000000000" pitchFamily="2" charset="2"/>
              <a:buChar char="Ø"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PostSignum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České pošty (Czech Point)</a:t>
            </a:r>
          </a:p>
          <a:p>
            <a:pPr lvl="1" indent="-360000"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certifikační autorita</a:t>
            </a:r>
          </a:p>
          <a:p>
            <a:pPr lvl="1" indent="-360000">
              <a:buFont typeface="Wingdings" panose="05000000000000000000" pitchFamily="2" charset="2"/>
              <a:buChar char="Ø"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Eidentity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 KP14+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podpis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1925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742536"/>
            <a:ext cx="7448375" cy="4546121"/>
          </a:xfrm>
        </p:spPr>
        <p:txBody>
          <a:bodyPr>
            <a:noAutofit/>
          </a:bodyPr>
          <a:lstStyle/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Předkládá se prostřednictvím IS KP14+ do 30 dnů po ukončení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každého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monitorovacího období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Monitorovací období trvá zpravidla 6 měsíců</a:t>
            </a:r>
          </a:p>
          <a:p>
            <a:pPr indent="-3600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ŘO OPZ provádí kontrolu Zprávy o realizaci do 40 pracovních dní ode dne jejího předložení</a:t>
            </a:r>
          </a:p>
          <a:p>
            <a:pPr indent="-36000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Zpráva o realizaci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810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42536"/>
            <a:ext cx="8208912" cy="4546121"/>
          </a:xfrm>
        </p:spPr>
        <p:txBody>
          <a:bodyPr>
            <a:noAutofit/>
          </a:bodyPr>
          <a:lstStyle/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část pravidel pro žadatele a příjemce v rámci OPZ</a:t>
            </a:r>
          </a:p>
          <a:p>
            <a:pPr lvl="1" indent="-360000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https://www.esfcr.cz/file/9002/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60000">
              <a:buFont typeface="Wingdings" panose="05000000000000000000" pitchFamily="2" charset="2"/>
              <a:buChar char="Ø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Specifická část pravidel pro žadatele a příjemce v rámci OPZ</a:t>
            </a:r>
          </a:p>
          <a:p>
            <a:pPr lvl="1" indent="-360000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https://www.esfcr.cz/file/9003/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60000">
              <a:buFont typeface="Wingdings" panose="05000000000000000000" pitchFamily="2" charset="2"/>
              <a:buChar char="Ø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Výzva MAS č. 4 včetně příloh</a:t>
            </a:r>
          </a:p>
          <a:p>
            <a:pPr lvl="1" indent="-360000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http://mas.regionpoodri.eu/obdobi-2014-2020/op-zam/vyzvy/vyzva-c-4-opz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Důležité odkazy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2822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700808"/>
            <a:ext cx="6447501" cy="4546121"/>
          </a:xfrm>
        </p:spPr>
        <p:txBody>
          <a:bodyPr>
            <a:noAutofit/>
          </a:bodyPr>
          <a:lstStyle/>
          <a:p>
            <a:pPr marL="280080" lvl="1" indent="0" algn="ctr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Alžběta Maléřová</a:t>
            </a:r>
          </a:p>
          <a:p>
            <a:pPr marL="280080" lvl="1" indent="0" algn="ctr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0080" lvl="1" indent="0" algn="ctr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Regionu Poodří, z.s.</a:t>
            </a:r>
          </a:p>
          <a:p>
            <a:pPr algn="ctr">
              <a:buNone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742 54 Bartošovice čp. 1 – zámek</a:t>
            </a:r>
          </a:p>
          <a:p>
            <a:pPr algn="ctr">
              <a:buNone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Tel: (+420) 552 302 729</a:t>
            </a:r>
          </a:p>
          <a:p>
            <a:pPr algn="ctr">
              <a:buNone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iropmas@regionpoodri.cz</a:t>
            </a:r>
          </a:p>
          <a:p>
            <a:pPr algn="ctr">
              <a:buNone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www.mas.regionpoodri.cz</a:t>
            </a:r>
          </a:p>
          <a:p>
            <a:pPr marL="280080" lvl="1" indent="0" algn="ctr">
              <a:buNone/>
            </a:pPr>
            <a:endParaRPr lang="cs-CZ" sz="2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POZORNOST!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58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výzvy 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Termíny a alokace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756" y="1628800"/>
            <a:ext cx="7992888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alokace výzvy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Rozhodná pro výběr projektů k financování:         1 448 200 ,- Kč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Minimální výše celkových způsobilých výdajů:        400 000,- Kč</a:t>
            </a: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výše celkových způsobilých výdajů:    1 448 200,- Kč</a:t>
            </a:r>
          </a:p>
          <a:p>
            <a:pPr indent="-360000">
              <a:buFont typeface="Wingdings" panose="05000000000000000000" pitchFamily="2" charset="2"/>
              <a:buChar char="Ø"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délka projektu: 36 měsíců</a:t>
            </a:r>
          </a:p>
          <a:p>
            <a:pPr indent="-3600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Nejzazší datum pro ukončení fyzické realizace projektu:	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31. 8. 2021</a:t>
            </a:r>
          </a:p>
          <a:p>
            <a:pPr marL="0" indent="0"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 podpory: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ex-ante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55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622" y="269776"/>
            <a:ext cx="7620000" cy="1143000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výzvy 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Oprávnění žadatelé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4204" y="2132856"/>
            <a:ext cx="7898836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b="1" dirty="0"/>
          </a:p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Oprávnění žadatelé</a:t>
            </a:r>
          </a:p>
          <a:p>
            <a:pPr indent="-3600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Obce; Dobrovolné svazky obcí; Organizace zřizované obcemi; Organizace zřizované kraji; Příspěvkové organizace; Nestátní neziskové organizace; Obchodní korporace; OSVČ; Poradenské a vzdělávací instituce; Profesní a podnikatelská sdružení; Sociální partneři; Školy a školská zařízení</a:t>
            </a: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64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074" y="548680"/>
            <a:ext cx="7620000" cy="634082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výzvy 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Cílové skupiny</a:t>
            </a:r>
            <a:br>
              <a:rPr lang="cs-CZ" sz="4800" b="1" dirty="0"/>
            </a:b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69109422"/>
              </p:ext>
            </p:extLst>
          </p:nvPr>
        </p:nvGraphicFramePr>
        <p:xfrm>
          <a:off x="420948" y="1556792"/>
          <a:ext cx="7656252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4868">
                  <a:extLst>
                    <a:ext uri="{9D8B030D-6E8A-4147-A177-3AD203B41FA5}">
                      <a16:colId xmlns:a16="http://schemas.microsoft.com/office/drawing/2014/main" val="991117749"/>
                    </a:ext>
                  </a:extLst>
                </a:gridCol>
                <a:gridCol w="5161384">
                  <a:extLst>
                    <a:ext uri="{9D8B030D-6E8A-4147-A177-3AD203B41FA5}">
                      <a16:colId xmlns:a16="http://schemas.microsoft.com/office/drawing/2014/main" val="3276969007"/>
                    </a:ext>
                  </a:extLst>
                </a:gridCol>
              </a:tblGrid>
              <a:tr h="68492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Název cílové skupiny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Definice cílové skupiny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4949594"/>
                  </a:ext>
                </a:extLst>
              </a:tr>
              <a:tr h="68492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Zájemci o zaměstnání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Osoby zařazené Úřadem práce ČR do evidence uchazečů o zaměstnání.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7562612"/>
                  </a:ext>
                </a:extLst>
              </a:tr>
              <a:tr h="830943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Zaměstnanci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Osoby, které jsou v pracovněprávním nebo obdobném vztahu nebo služebním poměru k organizaci.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2978431"/>
                  </a:ext>
                </a:extLst>
              </a:tr>
              <a:tr h="68492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Uchazeči o zaměstnání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Osoby zařazené Úřadem práce ČR do evidence uchazečů o zaměstnání.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5881812"/>
                  </a:ext>
                </a:extLst>
              </a:tr>
              <a:tr h="1578792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Neaktivní osoby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Osoby v produktivním věku, které nejsou ani zaměstnané (zaměstnáním se pro tuto definici rozumí i výkon samostatně výdělečné činnosti) ani nezaměstnané (tj. evidované Úřadem práce ČR jako uchazeč o zaměstnání).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4631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370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Představení výzvy </a:t>
            </a:r>
            <a:br>
              <a:rPr lang="cs-C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Míra podpory – rozpad zdrojů financování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87860"/>
              </p:ext>
            </p:extLst>
          </p:nvPr>
        </p:nvGraphicFramePr>
        <p:xfrm>
          <a:off x="457200" y="1844824"/>
          <a:ext cx="7620000" cy="4176464"/>
        </p:xfrm>
        <a:graphic>
          <a:graphicData uri="http://schemas.openxmlformats.org/drawingml/2006/table">
            <a:tbl>
              <a:tblPr firstRow="1" bandRow="1"/>
              <a:tblGrid>
                <a:gridCol w="3470429">
                  <a:extLst>
                    <a:ext uri="{9D8B030D-6E8A-4147-A177-3AD203B41FA5}">
                      <a16:colId xmlns:a16="http://schemas.microsoft.com/office/drawing/2014/main" val="1870886414"/>
                    </a:ext>
                  </a:extLst>
                </a:gridCol>
                <a:gridCol w="1675436">
                  <a:extLst>
                    <a:ext uri="{9D8B030D-6E8A-4147-A177-3AD203B41FA5}">
                      <a16:colId xmlns:a16="http://schemas.microsoft.com/office/drawing/2014/main" val="1310179185"/>
                    </a:ext>
                  </a:extLst>
                </a:gridCol>
                <a:gridCol w="1319281">
                  <a:extLst>
                    <a:ext uri="{9D8B030D-6E8A-4147-A177-3AD203B41FA5}">
                      <a16:colId xmlns:a16="http://schemas.microsoft.com/office/drawing/2014/main" val="2605018314"/>
                    </a:ext>
                  </a:extLst>
                </a:gridCol>
                <a:gridCol w="1154854">
                  <a:extLst>
                    <a:ext uri="{9D8B030D-6E8A-4147-A177-3AD203B41FA5}">
                      <a16:colId xmlns:a16="http://schemas.microsoft.com/office/drawing/2014/main" val="431470264"/>
                    </a:ext>
                  </a:extLst>
                </a:gridCol>
              </a:tblGrid>
              <a:tr h="726342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příjemce dle pravidel spolufinancování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Evropský podíl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Příjemce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Státní rozpočet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678492"/>
                  </a:ext>
                </a:extLst>
              </a:tr>
              <a:tr h="96845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Školy a školská zařízení zřizovaná ministerstvy dle školského zákona (č. 561/2004 Sb.)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42150"/>
                  </a:ext>
                </a:extLst>
              </a:tr>
              <a:tr h="151321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Obce 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Příspěvkové organizace zřizované kraji a obcemi (s výjimkou škol a školských zařízení)</a:t>
                      </a:r>
                    </a:p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Dobrovolné svazky obcí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734331"/>
                  </a:ext>
                </a:extLst>
              </a:tr>
              <a:tr h="96845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Právnické osoby vykonávající činnost škol a školských zařízení (zapsané ve školském rejstříku)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000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850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629877"/>
              </p:ext>
            </p:extLst>
          </p:nvPr>
        </p:nvGraphicFramePr>
        <p:xfrm>
          <a:off x="235363" y="3356992"/>
          <a:ext cx="8063672" cy="335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508">
                  <a:extLst>
                    <a:ext uri="{9D8B030D-6E8A-4147-A177-3AD203B41FA5}">
                      <a16:colId xmlns:a16="http://schemas.microsoft.com/office/drawing/2014/main" val="2528668341"/>
                    </a:ext>
                  </a:extLst>
                </a:gridCol>
                <a:gridCol w="4879164">
                  <a:extLst>
                    <a:ext uri="{9D8B030D-6E8A-4147-A177-3AD203B41FA5}">
                      <a16:colId xmlns:a16="http://schemas.microsoft.com/office/drawing/2014/main" val="3183386608"/>
                    </a:ext>
                  </a:extLst>
                </a:gridCol>
              </a:tblGrid>
              <a:tr h="983567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Podíl nákupu služeb na celkových přímých způsobilých nákladech projektu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Snížení podílu nepřímých nákladů oproti výše uvedenému procentu (25%)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390369"/>
                  </a:ext>
                </a:extLst>
              </a:tr>
              <a:tr h="60551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60 % včetně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441171"/>
                  </a:ext>
                </a:extLst>
              </a:tr>
              <a:tr h="688497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Více než 60 % a méně než 90 %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Snížení na 3/5 (60 %) základního podílu na 15 %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085956"/>
                  </a:ext>
                </a:extLst>
              </a:tr>
              <a:tr h="86975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90 % a výše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Snížení na 1/5 (20 %) základního podílu, tj. 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057135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35363" y="1315794"/>
            <a:ext cx="806367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Křížové financování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008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Křížové financování nebude v rámci této výzvy uplatňováno.</a:t>
            </a:r>
          </a:p>
          <a:p>
            <a:pPr marL="280080" lvl="1" indent="0"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60000" algn="just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Ø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Nepřímé náklady</a:t>
            </a:r>
          </a:p>
          <a:p>
            <a:pPr indent="-360000" algn="just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Nepřímé náklady mohou dosahovat maximálně 25 % přímých způsobilých nákladů projektu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380031" y="116632"/>
            <a:ext cx="57743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600" b="1" spc="-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Představení výzvy</a:t>
            </a:r>
            <a:br>
              <a:rPr lang="cs-CZ" sz="4800" b="1" spc="-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cs-CZ" sz="2800" b="1" spc="-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Křížové financování a nepřímé náklady</a:t>
            </a:r>
          </a:p>
        </p:txBody>
      </p:sp>
    </p:spTree>
    <p:extLst>
      <p:ext uri="{BB962C8B-B14F-4D97-AF65-F5344CB8AC3E}">
        <p14:creationId xmlns:p14="http://schemas.microsoft.com/office/powerpoint/2010/main" val="1662079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40" y="260648"/>
            <a:ext cx="5194920" cy="562074"/>
          </a:xfrm>
        </p:spPr>
        <p:txBody>
          <a:bodyPr/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Hlavní cíl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600" y="1172687"/>
            <a:ext cx="7715200" cy="5685313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Podporované aktivity by měly především přispět lokální nezaměstnanosti a měly by vycházet z aktuálních potřeb lokálního trhu práce (vycházet ze SCLLD)</a:t>
            </a:r>
          </a:p>
          <a:p>
            <a:pPr algn="just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Realizované aktivity by neměly nahrazovat činnosti ÚP ČR, ale naopak je doplňovat a rozšiřovat s ohledem na detailní znalost lokálního trhu práce</a:t>
            </a:r>
          </a:p>
          <a:p>
            <a:pPr algn="just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s jednotlivci</a:t>
            </a:r>
          </a:p>
          <a:p>
            <a:pPr algn="just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Rekvalifikace pouze s vazbou na trh práce</a:t>
            </a:r>
          </a:p>
          <a:p>
            <a:pPr algn="just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Důraz na individuální přístup k osobám z cílových skupin a respektování jejich specifických potřeb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088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Vlastní 1">
      <a:dk1>
        <a:sysClr val="windowText" lastClr="000000"/>
      </a:dk1>
      <a:lt1>
        <a:sysClr val="window" lastClr="FFFFFF"/>
      </a:lt1>
      <a:dk2>
        <a:srgbClr val="5A6A39"/>
      </a:dk2>
      <a:lt2>
        <a:srgbClr val="DFE6D0"/>
      </a:lt2>
      <a:accent1>
        <a:srgbClr val="798E4C"/>
      </a:accent1>
      <a:accent2>
        <a:srgbClr val="798E4C"/>
      </a:accent2>
      <a:accent3>
        <a:srgbClr val="798E4C"/>
      </a:accent3>
      <a:accent4>
        <a:srgbClr val="798E4C"/>
      </a:accent4>
      <a:accent5>
        <a:srgbClr val="FFAD1C"/>
      </a:accent5>
      <a:accent6>
        <a:srgbClr val="B9AB6F"/>
      </a:accent6>
      <a:hlink>
        <a:srgbClr val="CBD6B3"/>
      </a:hlink>
      <a:folHlink>
        <a:srgbClr val="809DB3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2278</TotalTime>
  <Words>1722</Words>
  <Application>Microsoft Office PowerPoint</Application>
  <PresentationFormat>Předvádění na obrazovce (4:3)</PresentationFormat>
  <Paragraphs>336</Paragraphs>
  <Slides>35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Cambria</vt:lpstr>
      <vt:lpstr>Times New Roman</vt:lpstr>
      <vt:lpstr>Wingdings</vt:lpstr>
      <vt:lpstr>Wingdings 3</vt:lpstr>
      <vt:lpstr>Sousedství</vt:lpstr>
      <vt:lpstr>Seminář pro žadatele  4. Výzva MAS Regionu Poodří OP ZAM – Zaměstnanost </vt:lpstr>
      <vt:lpstr>Program semináře</vt:lpstr>
      <vt:lpstr>Představení výzvy Základní informace</vt:lpstr>
      <vt:lpstr>Představení výzvy  Termíny a alokace</vt:lpstr>
      <vt:lpstr>Představení výzvy  Oprávnění žadatelé </vt:lpstr>
      <vt:lpstr>Představení výzvy  Cílové skupiny </vt:lpstr>
      <vt:lpstr>Představení výzvy  Míra podpory – rozpad zdrojů financování</vt:lpstr>
      <vt:lpstr>Prezentace aplikace PowerPoint</vt:lpstr>
      <vt:lpstr>Hlavní cíl opatření</vt:lpstr>
      <vt:lpstr>Zapojení ÚP ČR do projektů</vt:lpstr>
      <vt:lpstr>Podporované aktivity </vt:lpstr>
      <vt:lpstr>Podporované aktivity </vt:lpstr>
      <vt:lpstr>Indikátory  se závazkem </vt:lpstr>
      <vt:lpstr>Indikátory  bez závazku </vt:lpstr>
      <vt:lpstr>Indikátory Povinnosti související s indikátory</vt:lpstr>
      <vt:lpstr>Způsobilost výdajů</vt:lpstr>
      <vt:lpstr>Příklady</vt:lpstr>
      <vt:lpstr>Proces hodnocení a výběru projektů</vt:lpstr>
      <vt:lpstr>Proces hodnocení a výběru projektů</vt:lpstr>
      <vt:lpstr>Proces hodnocení a výběru projektů Hodnocení přijatelnosti a formálních náležitostí</vt:lpstr>
      <vt:lpstr>Proces hodnocení a výběru projektů Hodnocení přijatelnosti a formálních náležitostí</vt:lpstr>
      <vt:lpstr>Proces hodnocení a výběru projektů Věcné hodnocení</vt:lpstr>
      <vt:lpstr>Proces hodnocení a výběru projektů Věcné hodnocení</vt:lpstr>
      <vt:lpstr>Proces hodnocení a výběru projektů Věcné hodnocení</vt:lpstr>
      <vt:lpstr>Proces hodnocení a výběru projektů Věcné hodnocení</vt:lpstr>
      <vt:lpstr>Proces hodnocení a výběru projektů Shrnutí a lhůty</vt:lpstr>
      <vt:lpstr>Povinná publicita</vt:lpstr>
      <vt:lpstr>IS KP14+</vt:lpstr>
      <vt:lpstr>Prezentace aplikace PowerPoint</vt:lpstr>
      <vt:lpstr>Prezentace aplikace PowerPoint</vt:lpstr>
      <vt:lpstr>IS KP14+ Postup při podávání žádosti</vt:lpstr>
      <vt:lpstr>IS KP14+ Elektronický podpis</vt:lpstr>
      <vt:lpstr>Zpráva o realizaci</vt:lpstr>
      <vt:lpstr>Důležité odkazy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MAS Regionu Poodří OP ZAM – Podpora prorodinných opatření</dc:title>
  <dc:creator>poodri</dc:creator>
  <cp:lastModifiedBy>MAS</cp:lastModifiedBy>
  <cp:revision>91</cp:revision>
  <dcterms:created xsi:type="dcterms:W3CDTF">2016-11-29T12:00:36Z</dcterms:created>
  <dcterms:modified xsi:type="dcterms:W3CDTF">2017-03-30T05:44:23Z</dcterms:modified>
</cp:coreProperties>
</file>