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301" r:id="rId7"/>
    <p:sldId id="306" r:id="rId8"/>
    <p:sldId id="300" r:id="rId9"/>
    <p:sldId id="261" r:id="rId10"/>
    <p:sldId id="305" r:id="rId11"/>
    <p:sldId id="262" r:id="rId12"/>
    <p:sldId id="263" r:id="rId13"/>
    <p:sldId id="297" r:id="rId14"/>
    <p:sldId id="303" r:id="rId15"/>
    <p:sldId id="272" r:id="rId16"/>
    <p:sldId id="274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9" r:id="rId3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0" autoAdjust="0"/>
    <p:restoredTop sz="94697" autoAdjust="0"/>
  </p:normalViewPr>
  <p:slideViewPr>
    <p:cSldViewPr>
      <p:cViewPr varScale="1">
        <p:scale>
          <a:sx n="72" d="100"/>
          <a:sy n="72" d="100"/>
        </p:scale>
        <p:origin x="49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2BC08-1D1E-4A73-A745-54533239858F}" type="datetimeFigureOut">
              <a:rPr lang="cs-CZ" smtClean="0"/>
              <a:t>22.03.2017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8CE6E6-18C9-44E6-ABA5-5F101661F6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9545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66358-AE8A-4F31-91F4-ABE440A95C59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23234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66358-AE8A-4F31-91F4-ABE440A95C59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12844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66358-AE8A-4F31-91F4-ABE440A95C59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94747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66358-AE8A-4F31-91F4-ABE440A95C59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90739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66358-AE8A-4F31-91F4-ABE440A95C59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8488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66358-AE8A-4F31-91F4-ABE440A95C59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15170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66358-AE8A-4F31-91F4-ABE440A95C59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91947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66358-AE8A-4F31-91F4-ABE440A95C59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9194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66358-AE8A-4F31-91F4-ABE440A95C59}" type="slidenum">
              <a:rPr lang="cs-CZ" smtClean="0">
                <a:solidFill>
                  <a:prstClr val="black"/>
                </a:solidFill>
              </a:rPr>
              <a:pPr/>
              <a:t>19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628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66358-AE8A-4F31-91F4-ABE440A95C59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8986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66358-AE8A-4F31-91F4-ABE440A95C59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8059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66358-AE8A-4F31-91F4-ABE440A95C59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93308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66358-AE8A-4F31-91F4-ABE440A95C59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94978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66358-AE8A-4F31-91F4-ABE440A95C59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7063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66358-AE8A-4F31-91F4-ABE440A95C59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66650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66358-AE8A-4F31-91F4-ABE440A95C59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8927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22.03.2017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22.03.2017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22.03.2017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22.03.2017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22.03.2017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22.03.2017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22.03.2017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22.03.2017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22.03.2017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22.03.2017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22.03.2017</a:t>
            </a:fld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22.03.2017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strukturalni-fondy.cz/cs/jak-na-projekt/Elektronicka-zadost/Edukacni-videa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sfcr.cz/formulare-a-pokyny-potrebne-v-ramci-pripravy-zadosti-o-podporu-opz/-/dokument/797956" TargetMode="Externa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mseu.mssf.cz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file/9002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mas.regionpoodri.eu/obdobi-2014-2020/op-zam/vyzvy/vyzva-c-1-opz" TargetMode="External"/><Relationship Id="rId4" Type="http://schemas.openxmlformats.org/officeDocument/2006/relationships/hyperlink" Target="https://www.esfcr.cz/file/9003/" TargetMode="Externa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51520" y="1844824"/>
            <a:ext cx="7920880" cy="3456384"/>
          </a:xfrm>
        </p:spPr>
        <p:txBody>
          <a:bodyPr/>
          <a:lstStyle/>
          <a:p>
            <a:pPr marL="182880" indent="0" algn="ctr">
              <a:buNone/>
            </a:pPr>
            <a:r>
              <a:rPr lang="cs-CZ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Seminář pro žadatele</a:t>
            </a: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Výzva MAS Regionu Poodří OP ZAM – Sociální podnikání</a:t>
            </a:r>
            <a:br>
              <a:rPr lang="cs-CZ" sz="3600" dirty="0"/>
            </a:br>
            <a:endParaRPr lang="cs-CZ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42808"/>
            <a:ext cx="3677270" cy="759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89221"/>
            <a:ext cx="2286263" cy="75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59323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411129"/>
              </p:ext>
            </p:extLst>
          </p:nvPr>
        </p:nvGraphicFramePr>
        <p:xfrm>
          <a:off x="233606" y="1769334"/>
          <a:ext cx="8063672" cy="3147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2290">
                  <a:extLst>
                    <a:ext uri="{9D8B030D-6E8A-4147-A177-3AD203B41FA5}">
                      <a16:colId xmlns:a16="http://schemas.microsoft.com/office/drawing/2014/main" val="2528668341"/>
                    </a:ext>
                  </a:extLst>
                </a:gridCol>
                <a:gridCol w="4661382">
                  <a:extLst>
                    <a:ext uri="{9D8B030D-6E8A-4147-A177-3AD203B41FA5}">
                      <a16:colId xmlns:a16="http://schemas.microsoft.com/office/drawing/2014/main" val="3183386608"/>
                    </a:ext>
                  </a:extLst>
                </a:gridCol>
              </a:tblGrid>
              <a:tr h="983567">
                <a:tc>
                  <a:txBody>
                    <a:bodyPr/>
                    <a:lstStyle/>
                    <a:p>
                      <a:pPr algn="ctr"/>
                      <a:r>
                        <a:rPr lang="cs-C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Podíl nákupu služeb na celkových přímých způsobilých nákladech projektu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Snížení podílu nepřímých nákladů oproti výše uvedenému procentu (25%)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0390369"/>
                  </a:ext>
                </a:extLst>
              </a:tr>
              <a:tr h="605510">
                <a:tc>
                  <a:txBody>
                    <a:bodyPr/>
                    <a:lstStyle/>
                    <a:p>
                      <a:r>
                        <a:rPr lang="cs-C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 60 % včetně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441171"/>
                  </a:ext>
                </a:extLst>
              </a:tr>
              <a:tr h="688497">
                <a:tc>
                  <a:txBody>
                    <a:bodyPr/>
                    <a:lstStyle/>
                    <a:p>
                      <a:r>
                        <a:rPr lang="cs-C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Více než 60 % a méně než 90 %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Snížení na 3/5 (60 %) základního podílu na 15 %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7085956"/>
                  </a:ext>
                </a:extLst>
              </a:tr>
              <a:tr h="869753">
                <a:tc>
                  <a:txBody>
                    <a:bodyPr/>
                    <a:lstStyle/>
                    <a:p>
                      <a:r>
                        <a:rPr lang="cs-C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90 % a výše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Snížení na 1/5 (20 %) základního podílu, tj. 5 %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057135"/>
                  </a:ext>
                </a:extLst>
              </a:tr>
            </a:tbl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235364" y="476672"/>
            <a:ext cx="806367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360000" algn="just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Nepřímé náklady</a:t>
            </a:r>
          </a:p>
          <a:p>
            <a:pPr lvl="1" indent="-360000" algn="just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Nepřímé náklady mohou dosahovat maximálně 25 % přímých způsobilých nákladů projektu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2079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Podporované aktivity</a:t>
            </a:r>
            <a:br>
              <a:rPr lang="cs-CZ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556792"/>
            <a:ext cx="8424936" cy="480060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výzvě jsou podporovány pouze aktivity, které mají přímý dopad na cílové skupiny, tj. aktivity zaměřené na přímou práci s cílovými skupinami.	</a:t>
            </a:r>
          </a:p>
          <a:p>
            <a:pPr marL="114300" indent="0" algn="just">
              <a:buNone/>
            </a:pPr>
            <a:endParaRPr lang="cs-C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Vznik nových a rozvoj existujících podnikatelských aktivit v oblasti sociálního podnikání </a:t>
            </a:r>
          </a:p>
          <a:p>
            <a:pPr marL="114300" indent="0" algn="just">
              <a:buNone/>
            </a:pP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Integrační sociální podnik </a:t>
            </a:r>
          </a:p>
          <a:p>
            <a:pPr algn="just"/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Environmentální sociální podnik </a:t>
            </a:r>
          </a:p>
          <a:p>
            <a:pPr marL="114300" indent="0" algn="just">
              <a:buNone/>
            </a:pP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Definice jednotlivých aktivit viz příloha č. 1 – Popis podporovaných aktivit</a:t>
            </a:r>
          </a:p>
        </p:txBody>
      </p:sp>
    </p:spTree>
    <p:extLst>
      <p:ext uri="{BB962C8B-B14F-4D97-AF65-F5344CB8AC3E}">
        <p14:creationId xmlns:p14="http://schemas.microsoft.com/office/powerpoint/2010/main" val="277350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C:\Users\poodri\Desktop\Výstřižek OPZ.JPG"/>
          <p:cNvPicPr>
            <a:picLocks noGrp="1"/>
          </p:cNvPicPr>
          <p:nvPr>
            <p:ph idx="1"/>
          </p:nvPr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6035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66" y="1143000"/>
            <a:ext cx="7874699" cy="56166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1716" y="0"/>
            <a:ext cx="7620000" cy="1143000"/>
          </a:xfrm>
        </p:spPr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Podporované aktivity</a:t>
            </a:r>
            <a:br>
              <a:rPr lang="cs-CZ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1.1 Integrační sociální podnik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7817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620000" cy="1143000"/>
          </a:xfrm>
        </p:spPr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Podporované aktivity</a:t>
            </a:r>
            <a:b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1.2. Environmentální sociální podnik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Zástupný symbol pro obsah 3" descr="C:\Users\poodri\Desktop\Výstřižek OPZ 1.JPG"/>
          <p:cNvPicPr>
            <a:picLocks noGrp="1"/>
          </p:cNvPicPr>
          <p:nvPr>
            <p:ph idx="1"/>
          </p:nvPr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551" y="1259632"/>
            <a:ext cx="7721649" cy="5400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96063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3968" y="188640"/>
            <a:ext cx="7620000" cy="922114"/>
          </a:xfrm>
        </p:spPr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Indikátory </a:t>
            </a:r>
            <a:br>
              <a:rPr lang="cs-CZ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 závazkem 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4430622"/>
              </p:ext>
            </p:extLst>
          </p:nvPr>
        </p:nvGraphicFramePr>
        <p:xfrm>
          <a:off x="325556" y="3573016"/>
          <a:ext cx="7916824" cy="2748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2068">
                  <a:extLst>
                    <a:ext uri="{9D8B030D-6E8A-4147-A177-3AD203B41FA5}">
                      <a16:colId xmlns:a16="http://schemas.microsoft.com/office/drawing/2014/main" val="2100326725"/>
                    </a:ext>
                  </a:extLst>
                </a:gridCol>
                <a:gridCol w="4209760">
                  <a:extLst>
                    <a:ext uri="{9D8B030D-6E8A-4147-A177-3AD203B41FA5}">
                      <a16:colId xmlns:a16="http://schemas.microsoft.com/office/drawing/2014/main" val="131807673"/>
                    </a:ext>
                  </a:extLst>
                </a:gridCol>
                <a:gridCol w="1458362">
                  <a:extLst>
                    <a:ext uri="{9D8B030D-6E8A-4147-A177-3AD203B41FA5}">
                      <a16:colId xmlns:a16="http://schemas.microsoft.com/office/drawing/2014/main" val="1589121901"/>
                    </a:ext>
                  </a:extLst>
                </a:gridCol>
                <a:gridCol w="1386634">
                  <a:extLst>
                    <a:ext uri="{9D8B030D-6E8A-4147-A177-3AD203B41FA5}">
                      <a16:colId xmlns:a16="http://schemas.microsoft.com/office/drawing/2014/main" val="42145405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Kód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Název indikátoru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Měrná jednotka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 indikátoru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4505324"/>
                  </a:ext>
                </a:extLst>
              </a:tr>
              <a:tr h="645016">
                <a:tc>
                  <a:txBody>
                    <a:bodyPr/>
                    <a:lstStyle/>
                    <a:p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Celkový počet účastníků </a:t>
                      </a:r>
                      <a:endParaRPr lang="cs-C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Osoby</a:t>
                      </a:r>
                      <a:endParaRPr lang="cs-C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Výstup </a:t>
                      </a:r>
                      <a:endParaRPr lang="cs-C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59863"/>
                  </a:ext>
                </a:extLst>
              </a:tr>
              <a:tr h="691226">
                <a:tc>
                  <a:txBody>
                    <a:bodyPr/>
                    <a:lstStyle/>
                    <a:p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Počet sociálních podniků vzniklých díky podpoře</a:t>
                      </a:r>
                      <a:endParaRPr lang="cs-C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Organizace</a:t>
                      </a:r>
                      <a:endParaRPr lang="cs-C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Výstup </a:t>
                      </a:r>
                      <a:endParaRPr lang="cs-C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45386"/>
                  </a:ext>
                </a:extLst>
              </a:tr>
              <a:tr h="691226">
                <a:tc>
                  <a:txBody>
                    <a:bodyPr/>
                    <a:lstStyle/>
                    <a:p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Počet podpořených již existujících sociálních podniků</a:t>
                      </a:r>
                      <a:endParaRPr lang="cs-C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Organizace</a:t>
                      </a:r>
                      <a:endParaRPr lang="cs-C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cs-C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Výstup</a:t>
                      </a:r>
                      <a:endParaRPr lang="cs-C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269760"/>
                  </a:ext>
                </a:extLst>
              </a:tr>
            </a:tbl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179512" y="1384700"/>
            <a:ext cx="820891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228600" algn="just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Hodnoty, které jsou chápány jako závazek žadatele, kterého má dosáhnout díky realizaci projektu</a:t>
            </a:r>
          </a:p>
          <a:p>
            <a:pPr marL="342900" indent="-228600" algn="just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Pravidla týkající se indikátorů, včetně definic jednotlivých indikátorů, jsou k dispozici v Obecné části pravidel pro žadatele a příjemce v rámci Operačního programu Zaměstnanost.</a:t>
            </a:r>
          </a:p>
        </p:txBody>
      </p:sp>
    </p:spTree>
    <p:extLst>
      <p:ext uri="{BB962C8B-B14F-4D97-AF65-F5344CB8AC3E}">
        <p14:creationId xmlns:p14="http://schemas.microsoft.com/office/powerpoint/2010/main" val="3663509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7620000" cy="778098"/>
          </a:xfrm>
        </p:spPr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Indikátory </a:t>
            </a:r>
            <a:br>
              <a:rPr lang="cs-CZ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bez závazku 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8788" y="1070157"/>
            <a:ext cx="7620000" cy="427707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2000" dirty="0"/>
          </a:p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Hodnoty, které nepředstavují závazek žadatele, ale které je nutné sledovat (Žadatel má povinnost vyplnit cílovou hodnotu indikátorů, u nerelevantních je možno uvést hodnotu 0.)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2000" dirty="0"/>
          </a:p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cs-CZ" sz="20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547664" y="2708920"/>
            <a:ext cx="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181660"/>
              </p:ext>
            </p:extLst>
          </p:nvPr>
        </p:nvGraphicFramePr>
        <p:xfrm>
          <a:off x="308784" y="2789616"/>
          <a:ext cx="7916824" cy="3485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2068">
                  <a:extLst>
                    <a:ext uri="{9D8B030D-6E8A-4147-A177-3AD203B41FA5}">
                      <a16:colId xmlns:a16="http://schemas.microsoft.com/office/drawing/2014/main" val="3292914575"/>
                    </a:ext>
                  </a:extLst>
                </a:gridCol>
                <a:gridCol w="4209760">
                  <a:extLst>
                    <a:ext uri="{9D8B030D-6E8A-4147-A177-3AD203B41FA5}">
                      <a16:colId xmlns:a16="http://schemas.microsoft.com/office/drawing/2014/main" val="2991576834"/>
                    </a:ext>
                  </a:extLst>
                </a:gridCol>
                <a:gridCol w="1458362">
                  <a:extLst>
                    <a:ext uri="{9D8B030D-6E8A-4147-A177-3AD203B41FA5}">
                      <a16:colId xmlns:a16="http://schemas.microsoft.com/office/drawing/2014/main" val="3319487399"/>
                    </a:ext>
                  </a:extLst>
                </a:gridCol>
                <a:gridCol w="1386634">
                  <a:extLst>
                    <a:ext uri="{9D8B030D-6E8A-4147-A177-3AD203B41FA5}">
                      <a16:colId xmlns:a16="http://schemas.microsoft.com/office/drawing/2014/main" val="32305365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cs-C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Kód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Název indikátoru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Měrná jednotka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 indikátoru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8860566"/>
                  </a:ext>
                </a:extLst>
              </a:tr>
              <a:tr h="691226">
                <a:tc>
                  <a:txBody>
                    <a:bodyPr/>
                    <a:lstStyle/>
                    <a:p>
                      <a:r>
                        <a:rPr lang="cs-C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Účastnící v procesu vzdělávání/odborné přípravy po ukončení své účasti</a:t>
                      </a:r>
                      <a:endParaRPr lang="cs-CZ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Osoby</a:t>
                      </a:r>
                      <a:endParaRPr lang="cs-CZ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Výsledek</a:t>
                      </a:r>
                      <a:endParaRPr lang="cs-CZ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7125241"/>
                  </a:ext>
                </a:extLst>
              </a:tr>
              <a:tr h="691226">
                <a:tc>
                  <a:txBody>
                    <a:bodyPr/>
                    <a:lstStyle/>
                    <a:p>
                      <a:r>
                        <a:rPr lang="cs-C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Účastníci, kteří získali kvalifikaci po ukončení své účasti</a:t>
                      </a:r>
                      <a:endParaRPr lang="cs-CZ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Osoby</a:t>
                      </a:r>
                      <a:endParaRPr lang="cs-CZ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Výsledek</a:t>
                      </a:r>
                      <a:endParaRPr lang="cs-CZ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2070226"/>
                  </a:ext>
                </a:extLst>
              </a:tr>
              <a:tr h="691226">
                <a:tc>
                  <a:txBody>
                    <a:bodyPr/>
                    <a:lstStyle/>
                    <a:p>
                      <a:r>
                        <a:rPr lang="cs-C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Znevýhodnění účastníci, kteří po ukončení své účasti hledají zaměstnání, jsou v procesu vzdělávání/odborné přípravy, rozšiřující si kvalifikaci nebo jsou zaměstnaní, a to i OSVČ</a:t>
                      </a:r>
                      <a:endParaRPr lang="cs-CZ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Osoby</a:t>
                      </a:r>
                      <a:endParaRPr lang="cs-CZ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cs-CZ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Výsledek</a:t>
                      </a:r>
                      <a:endParaRPr lang="cs-CZ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4596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20169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Indikátory</a:t>
            </a:r>
            <a:br>
              <a:rPr lang="cs-CZ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Povinnosti související s indikátory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32856"/>
            <a:ext cx="7620000" cy="4277072"/>
          </a:xfrm>
        </p:spPr>
        <p:txBody>
          <a:bodyPr>
            <a:normAutofit/>
          </a:bodyPr>
          <a:lstStyle/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Povinnost stanovit v žádosti cílové hodnoty indikátorů</a:t>
            </a:r>
          </a:p>
          <a:p>
            <a:pPr marL="715963" indent="-358775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Včetně popisu způsobu stanovení této hodnoty</a:t>
            </a:r>
          </a:p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Nastavení je závazné</a:t>
            </a:r>
          </a:p>
          <a:p>
            <a:pPr marL="715963" indent="-358775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Úprava – podstatnou změnou </a:t>
            </a:r>
          </a:p>
          <a:p>
            <a:pPr marL="715963" indent="-358775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Při nesplnění - sankce</a:t>
            </a:r>
          </a:p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Průběžné sledování jejich naplnění</a:t>
            </a:r>
          </a:p>
          <a:p>
            <a:pPr marL="715963" indent="-358775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zprávách o realizaci projektu</a:t>
            </a:r>
          </a:p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Prokazatelnost vykazovaných hodnot</a:t>
            </a:r>
          </a:p>
        </p:txBody>
      </p:sp>
    </p:spTree>
    <p:extLst>
      <p:ext uri="{BB962C8B-B14F-4D97-AF65-F5344CB8AC3E}">
        <p14:creationId xmlns:p14="http://schemas.microsoft.com/office/powerpoint/2010/main" val="34042615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-4395"/>
            <a:ext cx="7620000" cy="1143000"/>
          </a:xfrm>
        </p:spPr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Způsobilost výdajů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9600" y="1138604"/>
            <a:ext cx="7715200" cy="5458747"/>
          </a:xfrm>
        </p:spPr>
        <p:txBody>
          <a:bodyPr>
            <a:normAutofit/>
          </a:bodyPr>
          <a:lstStyle/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Věcná způsobilost</a:t>
            </a:r>
          </a:p>
          <a:p>
            <a:pPr marL="715963" indent="-358775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Informace ke způsobilým výdajům jsou k dispozici v Specifické části pravidel pro žadatele a příjemce v rámci OPZ </a:t>
            </a:r>
          </a:p>
          <a:p>
            <a:pPr marL="715963" indent="-358775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Pokud subjekt čerpá příspěvek na podporu osob se zdravotním postižením dle § 78 zákona č. 435/2004 Sb., o zaměstnanosti, nemůže současně čerpat podporu v rámci projektu na úhradu osobních nákladů těch samých zaměstnanců, jichž se týká tento příspěvek.</a:t>
            </a:r>
          </a:p>
          <a:p>
            <a:pPr marL="357188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Časová způsobilost</a:t>
            </a:r>
          </a:p>
          <a:p>
            <a:pPr marL="715963" indent="-358775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Náklady vzniklé v době realizace projektu</a:t>
            </a:r>
          </a:p>
          <a:p>
            <a:pPr marL="715963" indent="-358775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Datum zahájení realizace projektu nesmí předcházet datu vyhlášení výzvy MAS</a:t>
            </a:r>
          </a:p>
          <a:p>
            <a:pPr marL="357188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4756777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188641"/>
            <a:ext cx="7520383" cy="1296143"/>
          </a:xfrm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 hodnocení a výběru projektů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001" y="2160589"/>
            <a:ext cx="7736407" cy="4257464"/>
          </a:xfrm>
        </p:spPr>
        <p:txBody>
          <a:bodyPr>
            <a:normAutofit/>
          </a:bodyPr>
          <a:lstStyle/>
          <a:p>
            <a:pPr marL="358775" indent="-358775" algn="just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Problematika hodnocení přijatelnosti a formálních náležitostí, věcného hodnocení a výběru projektů</a:t>
            </a:r>
          </a:p>
          <a:p>
            <a:pPr marL="715963" lvl="1" indent="-358775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Viz Příloha č. 3 Výzvy MAS – Pravidla pro hodnocení OPZ</a:t>
            </a:r>
          </a:p>
          <a:p>
            <a:pPr marL="715963" lvl="1" indent="-358775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Viz Specifická část pravidel pro žadatele a příjemce v rámci OPZ</a:t>
            </a:r>
          </a:p>
          <a:p>
            <a:pPr marL="358775" indent="-358775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 hodnocení a výběru projektů zajišťuje MAS Regionu Poodří</a:t>
            </a:r>
          </a:p>
          <a:p>
            <a:pPr marL="358775" indent="-358775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Žádosti předložené jiným způsobem a v jiném termínu než umožňuje výzva, nejsou akceptovány</a:t>
            </a:r>
          </a:p>
          <a:p>
            <a:pPr marL="36000" indent="-360000" algn="just">
              <a:buFont typeface="Wingdings" panose="05000000000000000000" pitchFamily="2" charset="2"/>
              <a:buChar char="Ø"/>
            </a:pPr>
            <a:endParaRPr lang="cs-CZ" sz="2000" dirty="0"/>
          </a:p>
          <a:p>
            <a:pPr marL="36000" indent="-360000">
              <a:buFont typeface="Wingdings" panose="05000000000000000000" pitchFamily="2" charset="2"/>
              <a:buChar char="Ø"/>
            </a:pPr>
            <a:endParaRPr lang="cs-CZ" sz="2000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43980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001" y="2160589"/>
            <a:ext cx="7721599" cy="4257464"/>
          </a:xfrm>
        </p:spPr>
        <p:txBody>
          <a:bodyPr>
            <a:normAutofit/>
          </a:bodyPr>
          <a:lstStyle/>
          <a:p>
            <a:pPr indent="-3600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Výsledkem výběru je Seznam žádostí o podporu, které MAS navrhuje ke schválení 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̵&gt;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tento Seznam předá MAS Řídícímu orgánu OPZ 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̵&gt;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ŘO OPZ provede závěrečné ověření způsobilosti vybraných projektů a kontrolu administrativních postupů MAS</a:t>
            </a:r>
          </a:p>
          <a:p>
            <a:pPr indent="-3600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Jednokolová výzva s jednou uzávěrkou pro podání žádosti 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̵&gt;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jednokolové hodnocení</a:t>
            </a:r>
          </a:p>
          <a:p>
            <a:pPr indent="-3600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 hodnocení 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̵&gt;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ukončen </a:t>
            </a:r>
            <a:r>
              <a:rPr lang="cs-CZ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nejpozději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50 pracovních dní od data ukončení příjmu žádostí o podporu</a:t>
            </a:r>
          </a:p>
          <a:p>
            <a:pPr lvl="1"/>
            <a:endParaRPr lang="cs-CZ" dirty="0"/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539552" y="188641"/>
            <a:ext cx="7520383" cy="1224136"/>
          </a:xfrm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Proces hodnocení a výběru projektů</a:t>
            </a:r>
          </a:p>
        </p:txBody>
      </p:sp>
    </p:spTree>
    <p:extLst>
      <p:ext uri="{BB962C8B-B14F-4D97-AF65-F5344CB8AC3E}">
        <p14:creationId xmlns:p14="http://schemas.microsoft.com/office/powerpoint/2010/main" val="3042641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Program semináře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Představení výzvy</a:t>
            </a: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Podporované aktivity</a:t>
            </a: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Indikátory</a:t>
            </a: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Způsobilost výdajů</a:t>
            </a: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 hodnocení a výběru projektů</a:t>
            </a: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Publicita</a:t>
            </a: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KP14+</a:t>
            </a: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Zpráva o realizaci</a:t>
            </a: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Důležité odkazy</a:t>
            </a:r>
          </a:p>
        </p:txBody>
      </p:sp>
    </p:spTree>
    <p:extLst>
      <p:ext uri="{BB962C8B-B14F-4D97-AF65-F5344CB8AC3E}">
        <p14:creationId xmlns:p14="http://schemas.microsoft.com/office/powerpoint/2010/main" val="2126973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632848" cy="1350867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Proces hodnocení a výběru projektů</a:t>
            </a:r>
            <a:br>
              <a:rPr lang="pl-PL" sz="4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Hodnocení přijatelnosti a formálních náležitostí</a:t>
            </a:r>
            <a:endParaRPr lang="cs-CZ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5546" y="1844824"/>
            <a:ext cx="7596844" cy="4464496"/>
          </a:xfrm>
        </p:spPr>
        <p:txBody>
          <a:bodyPr>
            <a:noAutofit/>
          </a:bodyPr>
          <a:lstStyle/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První fáze hodnocení projektů</a:t>
            </a:r>
          </a:p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Posouzení základních věcných a administrativních požadavků </a:t>
            </a:r>
          </a:p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Provádějí pracovníci MAS Regionu Poodří</a:t>
            </a:r>
          </a:p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Lhůta max.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pracovních dnů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ukončení příjmu žádostí o podporu</a:t>
            </a:r>
          </a:p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Kritéria přijatelnosti jsou neopravitelná</a:t>
            </a:r>
          </a:p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Kritéria formálních náležitostí jsou opravitelná – žadatel vyzván 1 x k opravě nebo doplnění ve lhůtě do 5 pracovních dní</a:t>
            </a:r>
          </a:p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Hodnotí se podle kontrolních otázek uvedených pro každé kritérium (ANO/NE)</a:t>
            </a:r>
          </a:p>
        </p:txBody>
      </p:sp>
    </p:spTree>
    <p:extLst>
      <p:ext uri="{BB962C8B-B14F-4D97-AF65-F5344CB8AC3E}">
        <p14:creationId xmlns:p14="http://schemas.microsoft.com/office/powerpoint/2010/main" val="9936038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2300" y="188640"/>
            <a:ext cx="7520383" cy="1224136"/>
          </a:xfrm>
        </p:spPr>
        <p:txBody>
          <a:bodyPr>
            <a:noAutofit/>
          </a:bodyPr>
          <a:lstStyle/>
          <a:p>
            <a:pPr algn="ctr"/>
            <a:r>
              <a:rPr lang="cs-CZ" sz="3600" b="1" dirty="0">
                <a:solidFill>
                  <a:srgbClr val="798E4C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Proces hodnocení a výběru projektů</a:t>
            </a:r>
            <a:br>
              <a:rPr lang="cs-CZ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Hodnocení přijatelnosti a formálních náležitostí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09987" y="1459158"/>
            <a:ext cx="3930723" cy="1714602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Kritéria formálních náležitostí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360000">
              <a:buFont typeface="Wingdings" panose="05000000000000000000" pitchFamily="2" charset="2"/>
              <a:buChar char="Ø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Úplnost a forma žádosti</a:t>
            </a:r>
          </a:p>
          <a:p>
            <a:pPr lvl="1" indent="-360000">
              <a:buFont typeface="Wingdings" panose="05000000000000000000" pitchFamily="2" charset="2"/>
              <a:buChar char="Ø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Podpis žádosti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279940" y="1459158"/>
            <a:ext cx="3805684" cy="49685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cs-CZ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Kritéria hodnocení přijatelnosti</a:t>
            </a:r>
            <a:endParaRPr lang="cs-CZ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Oprávněnost žadatele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Partnerství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Cílové skupiny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Celkové způsobilé výdaje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Aktivity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Horizontální principy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Trestní bezúhonnost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Soulad projektu s SCLLD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Ověření administrativní, finanční a provozní kapacity žadatele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-180528" y="5373216"/>
            <a:ext cx="84969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Podání žádosti o přezkum</a:t>
            </a:r>
          </a:p>
          <a:p>
            <a:pPr marL="742950" lvl="1" indent="-360000" algn="just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 zasílá informaci o výsledku hodnocení -&gt; lhůta </a:t>
            </a:r>
            <a:r>
              <a:rPr lang="cs-CZ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kalendářních dní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ode dne doručení informace na podání </a:t>
            </a:r>
            <a:r>
              <a:rPr lang="cs-CZ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Žádosti o přezkum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negativně hodnocených Žádostí o podporu</a:t>
            </a:r>
          </a:p>
        </p:txBody>
      </p:sp>
    </p:spTree>
    <p:extLst>
      <p:ext uri="{BB962C8B-B14F-4D97-AF65-F5344CB8AC3E}">
        <p14:creationId xmlns:p14="http://schemas.microsoft.com/office/powerpoint/2010/main" val="12375123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70756" y="1844824"/>
            <a:ext cx="7992888" cy="4257464"/>
          </a:xfrm>
        </p:spPr>
        <p:txBody>
          <a:bodyPr>
            <a:noAutofit/>
          </a:bodyPr>
          <a:lstStyle/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Druhá fáze hodnocení projektů</a:t>
            </a:r>
          </a:p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Hodnocení kvality</a:t>
            </a:r>
          </a:p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Provádí Výběrová komise MAS BP</a:t>
            </a:r>
          </a:p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Pouze žádosti o podporu, které uspěly v 1. fázi hodnocení</a:t>
            </a:r>
          </a:p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Lhůta max.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pracovních dnů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ukončení hodnocení FN a P</a:t>
            </a:r>
          </a:p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Mohou být Výběrovou komisí vymezeny podmínky pro úpravu projektů ze strany žadatele, za kterých by měl být projekt podpořen</a:t>
            </a:r>
          </a:p>
          <a:p>
            <a:pPr algn="just"/>
            <a:endParaRPr lang="cs-CZ" sz="20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/>
          <a:lstStyle/>
          <a:p>
            <a:pPr algn="ctr"/>
            <a:r>
              <a:rPr lang="cs-CZ" sz="3600" b="1" dirty="0">
                <a:solidFill>
                  <a:srgbClr val="798E4C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Proces hodnocení a výběru projektů</a:t>
            </a:r>
            <a:br>
              <a:rPr lang="cs-CZ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Věcné hodnocení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548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00808"/>
            <a:ext cx="7344816" cy="4257464"/>
          </a:xfrm>
        </p:spPr>
        <p:txBody>
          <a:bodyPr>
            <a:noAutofit/>
          </a:bodyPr>
          <a:lstStyle/>
          <a:p>
            <a:pPr indent="-360000">
              <a:buFont typeface="Wingdings" panose="05000000000000000000" pitchFamily="2" charset="2"/>
              <a:buChar char="Ø"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Kritéria věcného hodnocení</a:t>
            </a:r>
          </a:p>
          <a:p>
            <a:pPr lvl="1"/>
            <a:endParaRPr lang="cs-CZ" b="1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91782"/>
              </p:ext>
            </p:extLst>
          </p:nvPr>
        </p:nvGraphicFramePr>
        <p:xfrm>
          <a:off x="126740" y="2420888"/>
          <a:ext cx="828092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3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674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Skupina kritérií (max. počet bodů)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Název kritéria (max. počet bodů)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I. Potřebnost (35)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Vymezení problému a cílové skupiny (35)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II. Účelnost (30)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Cíle a konzistentnost projektu (25)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Způsob ověření dosažení cíle projektu (5)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III. Efektivnost a hospodárnost (20)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Efektivita projektu, rozpočet (15)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Adekvátnost indikátorů (5)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l"/>
                      <a:r>
                        <a:rPr lang="cs-CZ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IV. Proveditelnost (15)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Způsob realizace aktivit</a:t>
                      </a: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jejich návaznost (10)</a:t>
                      </a:r>
                      <a:endParaRPr lang="cs-CZ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370">
                <a:tc vMerge="1"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Způsob zapojení cílové skupiny (5)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/>
          <a:lstStyle/>
          <a:p>
            <a:pPr algn="ctr"/>
            <a:r>
              <a:rPr lang="cs-CZ" sz="3600" b="1" dirty="0">
                <a:solidFill>
                  <a:srgbClr val="798E4C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Proces hodnocení a výběru projektů</a:t>
            </a:r>
            <a:br>
              <a:rPr lang="cs-CZ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Věcné hodnocení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3381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001" y="1893169"/>
            <a:ext cx="7808415" cy="4257464"/>
          </a:xfrm>
        </p:spPr>
        <p:txBody>
          <a:bodyPr>
            <a:noAutofit/>
          </a:bodyPr>
          <a:lstStyle/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Výběrová komise odpovídá u každého kritéria na Hlavní otázku          (+ pomocné podotázky)</a:t>
            </a: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Využívá 4 deskriptory:</a:t>
            </a:r>
          </a:p>
          <a:p>
            <a:pPr marL="711200" lvl="1" indent="-358775">
              <a:buFont typeface="Wingdings" panose="05000000000000000000" pitchFamily="2" charset="2"/>
              <a:buChar char="Ø"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Velmi dobře  	 100 % max. dosažitelného počtu bodů v kritériu</a:t>
            </a:r>
          </a:p>
          <a:p>
            <a:pPr marL="711200" lvl="1" indent="-358775">
              <a:buFont typeface="Wingdings" panose="05000000000000000000" pitchFamily="2" charset="2"/>
              <a:buChar char="Ø"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Dobře 	                   75 % max. dosažitelného počtu bodů v kritériu</a:t>
            </a:r>
          </a:p>
          <a:p>
            <a:pPr marL="711200" lvl="1" indent="-358775">
              <a:buFont typeface="Wingdings" panose="05000000000000000000" pitchFamily="2" charset="2"/>
              <a:buChar char="Ø"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Dostatečně  	   50 % max. dosažitelného počtu bodů v kritériu</a:t>
            </a:r>
          </a:p>
          <a:p>
            <a:pPr marL="711200" lvl="1" indent="-358775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Nedostatečně 	   25 % max. dosažitelného počtu bodů v kritériu</a:t>
            </a:r>
          </a:p>
          <a:p>
            <a:pPr indent="-360000" algn="just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Deskriptor 4 je eliminační – získání tohoto deskriptoru nejméně u jednoho kritéria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-&gt;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Žádost o podporu nesplnila podmínky věcného hodnocení</a:t>
            </a:r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/>
          <a:lstStyle/>
          <a:p>
            <a:pPr algn="ctr"/>
            <a:r>
              <a:rPr lang="cs-CZ" sz="3600" b="1" dirty="0">
                <a:solidFill>
                  <a:srgbClr val="798E4C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Proces hodnocení a výběru projektů</a:t>
            </a:r>
            <a:br>
              <a:rPr lang="cs-CZ" sz="3600" b="1" dirty="0">
                <a:solidFill>
                  <a:srgbClr val="798E4C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Věcné hodnocení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2961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" y="1893168"/>
            <a:ext cx="8388423" cy="4632175"/>
          </a:xfrm>
        </p:spPr>
        <p:txBody>
          <a:bodyPr>
            <a:noAutofit/>
          </a:bodyPr>
          <a:lstStyle/>
          <a:p>
            <a:pPr indent="-3600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Max. počet bodů věcného hodnocení - 100 </a:t>
            </a:r>
          </a:p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Žádost musí získat min. 50 bodů, aby splnila podmínky věcného hodnocení a všechny hlavní otázky musí být hodnoceny deskriptory 1 – 3</a:t>
            </a:r>
          </a:p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Žádost o přezkum: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 zasílá informaci o výsledku hodnocení  ̵&gt; lhůta </a:t>
            </a:r>
            <a:r>
              <a:rPr lang="cs-CZ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kalendářních dní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ode dne doručení informace na podání </a:t>
            </a:r>
            <a:r>
              <a:rPr lang="cs-CZ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Žádosti o přezkum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negativně hodnocených Žádostí o podporu</a:t>
            </a:r>
          </a:p>
          <a:p>
            <a:pPr indent="-360000" algn="just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 současně upozorňuje, že tento závěr ještě předává k závěrečnému ověření způsobilosti projektů a ke kontrole administrativních postupů na ŘO OPZ</a:t>
            </a:r>
          </a:p>
          <a:p>
            <a:endParaRPr lang="cs-CZ" sz="2000" dirty="0"/>
          </a:p>
          <a:p>
            <a:pPr lvl="1"/>
            <a:endParaRPr lang="cs-CZ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/>
          <a:lstStyle/>
          <a:p>
            <a:pPr algn="ctr"/>
            <a:r>
              <a:rPr lang="cs-CZ" sz="3600" b="1" dirty="0">
                <a:solidFill>
                  <a:srgbClr val="798E4C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Proces hodnocení a výběru projektů</a:t>
            </a:r>
            <a:br>
              <a:rPr lang="cs-CZ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Věcné hodnocení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3124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748" y="1916832"/>
            <a:ext cx="8136904" cy="4395488"/>
          </a:xfrm>
        </p:spPr>
        <p:txBody>
          <a:bodyPr>
            <a:noAutofit/>
          </a:bodyPr>
          <a:lstStyle/>
          <a:p>
            <a:pPr indent="-360000" algn="just">
              <a:buFont typeface="Wingdings" panose="05000000000000000000" pitchFamily="2" charset="2"/>
              <a:buChar char="Ø"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Hodnocení FN a P:	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20 pracovních dní ze strany MAS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Odvolání:		do 15 kalendářních dní ze strany žadatele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Věcné hodnocení: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do 30 pracovních dní ze strany MAS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Odvolání: 		do 15 kalendářních dní ze strany žadatele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Závěrečné ověření způsobilosti: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114300" indent="0" algn="just">
              <a:buNone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ŘO provádí neprodleně dle administrativních kapacit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Vydání právního </a:t>
            </a:r>
            <a:r>
              <a:rPr lang="cs-CZ" sz="2000" b="1" dirty="0"/>
              <a:t>aktu u doporučených žádostí:</a:t>
            </a:r>
            <a:endParaRPr lang="cs-CZ" sz="2000" dirty="0"/>
          </a:p>
          <a:p>
            <a:pPr marL="114300" indent="0" algn="just">
              <a:buNone/>
            </a:pPr>
            <a:r>
              <a:rPr lang="cs-CZ" sz="2000" dirty="0"/>
              <a:t>                              do 3 měsíců ze strany ŘO OPZ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b="1" dirty="0"/>
              <a:t>Odeslání první zálohové platby:</a:t>
            </a:r>
            <a:r>
              <a:rPr lang="cs-CZ" sz="2000" dirty="0"/>
              <a:t>	</a:t>
            </a:r>
          </a:p>
          <a:p>
            <a:pPr marL="114300" indent="0" algn="just">
              <a:buNone/>
            </a:pPr>
            <a:r>
              <a:rPr lang="cs-CZ" sz="2000" dirty="0"/>
              <a:t>                              do 10 pracovních dní od vydání právního aktu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0"/>
              <a:t>Další zálohové platby v půlročním intervalu – vždy se Zprávou o realizaci projektu </a:t>
            </a:r>
          </a:p>
          <a:p>
            <a:pPr marL="457200" lvl="1" indent="0">
              <a:buNone/>
            </a:pPr>
            <a:endParaRPr lang="cs-CZ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/>
          <a:lstStyle/>
          <a:p>
            <a:pPr algn="ctr"/>
            <a:r>
              <a:rPr lang="cs-CZ" sz="3600" b="1" dirty="0">
                <a:solidFill>
                  <a:srgbClr val="798E4C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Proces hodnocení a výběru projektů</a:t>
            </a:r>
            <a:br>
              <a:rPr lang="cs-CZ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Shrnutí a lhůty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0895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1316"/>
            <a:ext cx="7920880" cy="4607944"/>
          </a:xfrm>
        </p:spPr>
        <p:txBody>
          <a:bodyPr>
            <a:noAutofit/>
          </a:bodyPr>
          <a:lstStyle/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Alespoň 1 povinný plakát min. A3 s informacemi o projektu – je možno využít el. šablonu z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www.esfcr.cz</a:t>
            </a: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 celou dobu realizace projektu</a:t>
            </a:r>
          </a:p>
          <a:p>
            <a:pPr indent="-360000" algn="just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místě realizace projektu snadno viditelném pro veřejnost, např. vstupní prostory budovy</a:t>
            </a:r>
          </a:p>
          <a:p>
            <a:pPr marL="719138" lvl="1" indent="-358775" algn="just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Pokud je projekt realizován na více místech, bude umístěn na všech těchto místech</a:t>
            </a:r>
          </a:p>
          <a:p>
            <a:pPr marL="719138" lvl="1" indent="-358775" algn="just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Pokud nelze plakát umístit v místě realizace projektu, bude umístěn v sídle příjemce</a:t>
            </a:r>
          </a:p>
          <a:p>
            <a:pPr marL="719138" lvl="1" indent="-358775" algn="just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Pokud příjemce realizuje více projektů OPZ v jednom místě, je možné pro všechny tyto projekty umístit pouze jeden plakát</a:t>
            </a: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58191" y="-17648"/>
            <a:ext cx="7620000" cy="1143000"/>
          </a:xfrm>
        </p:spPr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Povinná publicita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7222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311215"/>
            <a:ext cx="7776863" cy="5080959"/>
          </a:xfrm>
        </p:spPr>
        <p:txBody>
          <a:bodyPr>
            <a:noAutofit/>
          </a:bodyPr>
          <a:lstStyle/>
          <a:p>
            <a:pPr indent="-360000" algn="just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Součást monitorovacího systému pro využívání Evropských strukturálních a investičních fondů v ČR v programovém období 2014 – 2020</a:t>
            </a: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On-line aplikace </a:t>
            </a:r>
          </a:p>
          <a:p>
            <a:pPr marL="719138" lvl="1" indent="-358775">
              <a:buFont typeface="Wingdings" panose="05000000000000000000" pitchFamily="2" charset="2"/>
              <a:buChar char="Ø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Nevyžaduje instalaci do PC</a:t>
            </a:r>
          </a:p>
          <a:p>
            <a:pPr marL="719138" lvl="1" indent="-358775">
              <a:buFont typeface="Wingdings" panose="05000000000000000000" pitchFamily="2" charset="2"/>
              <a:buChar char="Ø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Vyžaduje registraci s platnou emailovou adresou a telefonním číslem</a:t>
            </a: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Edukační videa </a:t>
            </a:r>
          </a:p>
          <a:p>
            <a:pPr marL="719138" lvl="1" indent="-358775">
              <a:buFont typeface="Wingdings" panose="05000000000000000000" pitchFamily="2" charset="2"/>
              <a:buChar char="Ø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http://strukturalni-fondy.cz/cs/jak-na-projekt/Elektronicka-zadost/Edukacni-videa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9138" indent="-358775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Pokyny k vyplnění žádosti v IS KP14+</a:t>
            </a:r>
          </a:p>
          <a:p>
            <a:pPr marL="719138" lvl="1" indent="-358775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https://www.esfcr.cz/formulare-a-pokyny-potrebne-v-ramci-pripravy-zadosti-o-podporu-opz/-/dokument/797956</a:t>
            </a:r>
            <a:endParaRPr lang="cs-C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!! K práci v IS KP14+ budou nápomocni pracovníci kanceláře MAS !!</a:t>
            </a: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 KP14+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015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836712"/>
            <a:ext cx="7149313" cy="5040702"/>
          </a:xfrm>
        </p:spPr>
      </p:pic>
    </p:spTree>
    <p:extLst>
      <p:ext uri="{BB962C8B-B14F-4D97-AF65-F5344CB8AC3E}">
        <p14:creationId xmlns:p14="http://schemas.microsoft.com/office/powerpoint/2010/main" val="667031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Představení výzvy</a:t>
            </a: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Základní informace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748" y="2204864"/>
            <a:ext cx="8136904" cy="4800600"/>
          </a:xfrm>
        </p:spPr>
        <p:txBody>
          <a:bodyPr>
            <a:normAutofit/>
          </a:bodyPr>
          <a:lstStyle/>
          <a:p>
            <a:pPr indent="-360000" algn="just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Číslo výzvy:	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051/03_16_047/CLLD_15_01_16</a:t>
            </a:r>
          </a:p>
          <a:p>
            <a:pPr indent="-360000" algn="just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Prioritní osa 2 Sociální začleňování a boj s chudobou</a:t>
            </a:r>
          </a:p>
          <a:p>
            <a:pPr indent="-360000" algn="just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Investiční priorita 2.3 Strategie komunitně vedeného místního rozvoje</a:t>
            </a:r>
          </a:p>
          <a:p>
            <a:pPr indent="-360000" algn="just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Specifický cíl 2.3.1 Zvýšit zapojení lokálních aktérů do řešení problémů nezaměstnanosti a sociálního začleňování ve venkovských oblastech</a:t>
            </a:r>
          </a:p>
          <a:p>
            <a:pPr indent="-360000" algn="just">
              <a:buFont typeface="Wingdings" panose="05000000000000000000" pitchFamily="2" charset="2"/>
              <a:buChar char="Ø"/>
            </a:pP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 algn="just">
              <a:buFont typeface="Wingdings" panose="05000000000000000000" pitchFamily="2" charset="2"/>
              <a:buChar char="Ø"/>
              <a:tabLst>
                <a:tab pos="5019675" algn="l"/>
              </a:tabLst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Vyhlášení výzvy: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28. 02. 2017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indent="-360000" algn="just">
              <a:buFont typeface="Wingdings" panose="05000000000000000000" pitchFamily="2" charset="2"/>
              <a:buChar char="Ø"/>
              <a:tabLst>
                <a:tab pos="5019675" algn="l"/>
              </a:tabLst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Zahájení příjmu žádostí: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28. února 2017, 08:00 hodin 	</a:t>
            </a:r>
          </a:p>
          <a:p>
            <a:pPr indent="-360000" algn="just">
              <a:buFont typeface="Wingdings" panose="05000000000000000000" pitchFamily="2" charset="2"/>
              <a:buChar char="Ø"/>
              <a:tabLst>
                <a:tab pos="5019675" algn="l"/>
              </a:tabLst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Ukončení příjmu žádostí o podporu: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května 2017, 12:00 hodin </a:t>
            </a:r>
            <a:r>
              <a:rPr lang="cs-CZ" dirty="0"/>
              <a:t>	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94136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764704"/>
            <a:ext cx="7289351" cy="5109713"/>
          </a:xfrm>
        </p:spPr>
      </p:pic>
    </p:spTree>
    <p:extLst>
      <p:ext uri="{BB962C8B-B14F-4D97-AF65-F5344CB8AC3E}">
        <p14:creationId xmlns:p14="http://schemas.microsoft.com/office/powerpoint/2010/main" val="12190901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93169"/>
            <a:ext cx="7620000" cy="4395488"/>
          </a:xfrm>
        </p:spPr>
        <p:txBody>
          <a:bodyPr>
            <a:noAutofit/>
          </a:bodyPr>
          <a:lstStyle/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Registrace do systému IS KP14+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https://mseu.mssf.cz/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(!! Jen v prohlížeči </a:t>
            </a:r>
            <a:r>
              <a:rPr lang="cs-CZ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</a:t>
            </a:r>
            <a:r>
              <a:rPr lang="cs-CZ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explover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nebo </a:t>
            </a:r>
            <a:r>
              <a:rPr lang="cs-CZ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Mozilla</a:t>
            </a:r>
            <a:r>
              <a:rPr lang="cs-CZ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firefox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Vyplnění elektronické verze žádosti</a:t>
            </a: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Finalizace elektronické verze žádosti</a:t>
            </a: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Podepsání a odeslání elektronické verze žádosti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!! Veškeré žádosti se zasílají jen v elektronické podobě prostřednictvím IS KP14+</a:t>
            </a:r>
          </a:p>
          <a:p>
            <a:pPr indent="-360000">
              <a:buFont typeface="Wingdings" panose="05000000000000000000" pitchFamily="2" charset="2"/>
              <a:buChar char="Ø"/>
            </a:pPr>
            <a:endParaRPr lang="cs-C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!! Zřízení elektronického podpisu před podáním/odesláním žádosti</a:t>
            </a: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!! Aktivní </a:t>
            </a:r>
            <a:r>
              <a:rPr lang="cs-CZ" sz="2000">
                <a:latin typeface="Times New Roman" panose="02020603050405020304" pitchFamily="18" charset="0"/>
                <a:cs typeface="Times New Roman" panose="02020603050405020304" pitchFamily="18" charset="0"/>
              </a:rPr>
              <a:t>datová schránk</a:t>
            </a:r>
            <a:r>
              <a:rPr lang="cs-CZ" sz="20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000" b="1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 KP14+</a:t>
            </a:r>
            <a:br>
              <a:rPr lang="cs-CZ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Postup při podávání žádosti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7230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001" y="1893169"/>
            <a:ext cx="7087558" cy="4395488"/>
          </a:xfrm>
        </p:spPr>
        <p:txBody>
          <a:bodyPr>
            <a:noAutofit/>
          </a:bodyPr>
          <a:lstStyle/>
          <a:p>
            <a:pPr indent="-3600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Elektronický podpis = kvalifikovaný certifikát</a:t>
            </a:r>
          </a:p>
          <a:p>
            <a:pPr indent="-3600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Platnost 1 rok</a:t>
            </a: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Poskytovatelé:</a:t>
            </a:r>
          </a:p>
          <a:p>
            <a:pPr lvl="1" indent="-360000">
              <a:buFont typeface="Wingdings" panose="05000000000000000000" pitchFamily="2" charset="2"/>
              <a:buChar char="Ø"/>
            </a:pP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PostSignum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České pošty (Czech Point)</a:t>
            </a:r>
          </a:p>
          <a:p>
            <a:pPr lvl="1" indent="-360000">
              <a:buFont typeface="Wingdings" panose="05000000000000000000" pitchFamily="2" charset="2"/>
              <a:buChar char="Ø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První certifikační autorita</a:t>
            </a:r>
          </a:p>
          <a:p>
            <a:pPr lvl="1" indent="-360000">
              <a:buFont typeface="Wingdings" panose="05000000000000000000" pitchFamily="2" charset="2"/>
              <a:buChar char="Ø"/>
            </a:pP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Eidentity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>
              <a:buFont typeface="Wingdings" panose="05000000000000000000" pitchFamily="2" charset="2"/>
              <a:buChar char="Ø"/>
            </a:pPr>
            <a:endParaRPr lang="cs-CZ" sz="20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 KP14+</a:t>
            </a:r>
            <a:br>
              <a:rPr lang="cs-CZ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Elektronický podpis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1925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1" y="1742536"/>
            <a:ext cx="7992888" cy="4546121"/>
          </a:xfrm>
        </p:spPr>
        <p:txBody>
          <a:bodyPr>
            <a:noAutofit/>
          </a:bodyPr>
          <a:lstStyle/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Předkládá se prostřednictvím IS KP14+ do 30 dnů po ukončení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každého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monitorovacího období</a:t>
            </a:r>
          </a:p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Monitorovací období trvá zpravidla 6 měsíců</a:t>
            </a:r>
          </a:p>
          <a:p>
            <a:pPr indent="-3600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ŘO OPZ provádí kontrolu Zprávy o realizaci do 40 pracovních dní ode dne jejího předložení</a:t>
            </a:r>
          </a:p>
          <a:p>
            <a:pPr indent="-360000"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Zpráva o realizaci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9810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42536"/>
            <a:ext cx="8208912" cy="4546121"/>
          </a:xfrm>
        </p:spPr>
        <p:txBody>
          <a:bodyPr>
            <a:noAutofit/>
          </a:bodyPr>
          <a:lstStyle/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Obecná část pravidel pro žadatele a příjemce v rámci OPZ</a:t>
            </a:r>
          </a:p>
          <a:p>
            <a:pPr lvl="1" indent="-360000">
              <a:buFont typeface="Wingdings" panose="05000000000000000000" pitchFamily="2" charset="2"/>
              <a:buChar char="Ø"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https://www.esfcr.cz/file/9002/</a:t>
            </a:r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360000">
              <a:buFont typeface="Wingdings" panose="05000000000000000000" pitchFamily="2" charset="2"/>
              <a:buChar char="Ø"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Specifická část pravidel pro žadatele a příjemce v rámci OPZ</a:t>
            </a:r>
          </a:p>
          <a:p>
            <a:pPr lvl="1" indent="-360000">
              <a:buFont typeface="Wingdings" panose="05000000000000000000" pitchFamily="2" charset="2"/>
              <a:buChar char="Ø"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https://www.esfcr.cz/file/9003/</a:t>
            </a:r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360000">
              <a:buFont typeface="Wingdings" panose="05000000000000000000" pitchFamily="2" charset="2"/>
              <a:buChar char="Ø"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Výzva MAS č. 3 včetně příloh</a:t>
            </a:r>
          </a:p>
          <a:p>
            <a:pPr lvl="1" indent="-360000">
              <a:buFont typeface="Wingdings" panose="05000000000000000000" pitchFamily="2" charset="2"/>
              <a:buChar char="Ø"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http://mas.regionpoodri.eu/obdobi-2014-2020/op-zam/vyzvy/vyzva-c-3-opz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Důležité odkazy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2822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1700808"/>
            <a:ext cx="6447501" cy="4546121"/>
          </a:xfrm>
        </p:spPr>
        <p:txBody>
          <a:bodyPr>
            <a:noAutofit/>
          </a:bodyPr>
          <a:lstStyle/>
          <a:p>
            <a:pPr marL="280080" lvl="1" indent="0" algn="ctr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Alžběta Maléřová</a:t>
            </a:r>
          </a:p>
          <a:p>
            <a:pPr marL="280080" lvl="1" indent="0" algn="ctr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0080" lvl="1" indent="0" algn="ctr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 Regionu Poodří, z.s.</a:t>
            </a:r>
          </a:p>
          <a:p>
            <a:pPr algn="ctr">
              <a:buNone/>
            </a:pP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742 54 Bartošovice čp. 1 – zámek</a:t>
            </a:r>
          </a:p>
          <a:p>
            <a:pPr algn="ctr">
              <a:buNone/>
            </a:pP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Tel: (+420) 552 302 729</a:t>
            </a:r>
          </a:p>
          <a:p>
            <a:pPr algn="ctr">
              <a:buNone/>
            </a:pP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E-mail: iropmas@regionpoodri.cz</a:t>
            </a:r>
          </a:p>
          <a:p>
            <a:pPr algn="ctr">
              <a:buNone/>
            </a:pP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www.mas.regionpoodri.cz</a:t>
            </a:r>
          </a:p>
          <a:p>
            <a:pPr marL="280080" lvl="1" indent="0" algn="ctr">
              <a:buNone/>
            </a:pPr>
            <a:endParaRPr lang="cs-CZ" sz="28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POZORNOST!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858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Představení výzvy </a:t>
            </a:r>
            <a:br>
              <a:rPr lang="cs-CZ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Termíny a alokace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9580" y="1556792"/>
            <a:ext cx="807524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Finanční alokace výzvy</a:t>
            </a: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Rozhodná pro výběr projektů k financování:      3 620 500,- Kč</a:t>
            </a:r>
          </a:p>
          <a:p>
            <a:pPr marL="0" indent="0">
              <a:buNone/>
            </a:pP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Minimální výše celkových způsobilých výdajů: 1 000 000,- Kč</a:t>
            </a: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Maximální výše celkových způsobilých výdajů: 3 620 500,- Kč</a:t>
            </a:r>
          </a:p>
          <a:p>
            <a:pPr indent="-360000">
              <a:buFont typeface="Wingdings" panose="05000000000000000000" pitchFamily="2" charset="2"/>
              <a:buChar char="Ø"/>
            </a:pP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60000"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Maximální délka projektu: 24 měsíců</a:t>
            </a:r>
          </a:p>
          <a:p>
            <a:pPr indent="-3600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Nejzazší datum pro ukončení fyzické realizace projektu:	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31. 8. 2020</a:t>
            </a:r>
          </a:p>
          <a:p>
            <a:pPr marL="0" indent="0">
              <a:buNone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 podpory:	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ex-ante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5554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3550" y="-87243"/>
            <a:ext cx="7620000" cy="1143000"/>
          </a:xfrm>
        </p:spPr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Představení výzvy </a:t>
            </a: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Oprávnění žadatelé 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9284928"/>
              </p:ext>
            </p:extLst>
          </p:nvPr>
        </p:nvGraphicFramePr>
        <p:xfrm>
          <a:off x="205098" y="1055757"/>
          <a:ext cx="8136904" cy="561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6582">
                  <a:extLst>
                    <a:ext uri="{9D8B030D-6E8A-4147-A177-3AD203B41FA5}">
                      <a16:colId xmlns:a16="http://schemas.microsoft.com/office/drawing/2014/main" val="3612562990"/>
                    </a:ext>
                  </a:extLst>
                </a:gridCol>
                <a:gridCol w="6650322">
                  <a:extLst>
                    <a:ext uri="{9D8B030D-6E8A-4147-A177-3AD203B41FA5}">
                      <a16:colId xmlns:a16="http://schemas.microsoft.com/office/drawing/2014/main" val="18806399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Žadatelé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Definice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0691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Nestátní neziskové organizace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obecně prospěšné společnosti zřízené podle zákona č. 248/1995 Sb., o obecně prospěšných společnostech,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ústavy dle § 402-418 zákona č. 89/2012 Sb., občanský zákoník,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církevní právnické osoby zřízené podle zákona č. 3/2002 Sb., o církvích a náboženských společnostech, pokud poskytují zdravotní, kulturní, vzdělávací a sociální služby nebo sociálně právní ochranu dětí,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spolky dle § 214-302 zákona č. 89/2012 Sb., občanský zákoník,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nadace (§ 306-393) a nadační fondy (§394-401) zřízené podle zákona č. 89/2012 Sb., občanský zákoník. </a:t>
                      </a:r>
                    </a:p>
                    <a:p>
                      <a:pPr algn="just"/>
                      <a:endParaRPr lang="cs-C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09879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Obchodní korporace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Obchodní korporace vymezené zákonem č. 90/2012 Sb., o obchodních korporacích:</a:t>
                      </a:r>
                    </a:p>
                    <a:p>
                      <a:pPr marL="285750" lvl="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Obchodní společnosti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veřejná obchodní společnost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komanditní společnost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společnost s ručením omezeným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akciová společnost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evropská společnost 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evropské hospodářské zájmové sdružení</a:t>
                      </a:r>
                    </a:p>
                    <a:p>
                      <a:pPr marL="285750" lvl="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Družstva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družstvo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evropská družstevní společnost</a:t>
                      </a:r>
                    </a:p>
                    <a:p>
                      <a:pPr algn="just"/>
                      <a:endParaRPr lang="cs-C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6541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OSVČ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Osoba samostatně výdělečně činná dle zákona č. 155/1995 Sb., o důchodovém pojištění</a:t>
                      </a:r>
                      <a:endParaRPr lang="cs-C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1374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5643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15938" y="908720"/>
            <a:ext cx="7620000" cy="432048"/>
          </a:xfrm>
        </p:spPr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Představení výzvy</a:t>
            </a: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Cílové skupiny</a:t>
            </a:r>
            <a:br>
              <a:rPr lang="cs-CZ" sz="4800" b="1" dirty="0"/>
            </a:br>
            <a:endParaRPr lang="cs-CZ" dirty="0"/>
          </a:p>
        </p:txBody>
      </p:sp>
      <p:graphicFrame>
        <p:nvGraphicFramePr>
          <p:cNvPr id="8" name="Zástupný symbol pro obsah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39818930"/>
              </p:ext>
            </p:extLst>
          </p:nvPr>
        </p:nvGraphicFramePr>
        <p:xfrm>
          <a:off x="141343" y="2636912"/>
          <a:ext cx="8169189" cy="3217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4613">
                  <a:extLst>
                    <a:ext uri="{9D8B030D-6E8A-4147-A177-3AD203B41FA5}">
                      <a16:colId xmlns:a16="http://schemas.microsoft.com/office/drawing/2014/main" val="1609121731"/>
                    </a:ext>
                  </a:extLst>
                </a:gridCol>
                <a:gridCol w="5184576">
                  <a:extLst>
                    <a:ext uri="{9D8B030D-6E8A-4147-A177-3AD203B41FA5}">
                      <a16:colId xmlns:a16="http://schemas.microsoft.com/office/drawing/2014/main" val="1709360083"/>
                    </a:ext>
                  </a:extLst>
                </a:gridCol>
              </a:tblGrid>
              <a:tr h="300236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Cílová skupina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Popis cílové skupiny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31603589"/>
                  </a:ext>
                </a:extLst>
              </a:tr>
              <a:tr h="0">
                <a:tc rowSpan="5">
                  <a:txBody>
                    <a:bodyPr/>
                    <a:lstStyle/>
                    <a:p>
                      <a:pPr algn="ctr"/>
                      <a:r>
                        <a:rPr lang="cs-CZ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Osoby sociálně vyloučené nebo ohrožené sociálním vyloučením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Osoby dlouhodobě či opakovaně nezaměstnané</a:t>
                      </a:r>
                      <a:endParaRPr lang="cs-CZ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659903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Osoby se zdravotním postižením</a:t>
                      </a:r>
                      <a:endParaRPr lang="cs-CZ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906852"/>
                  </a:ext>
                </a:extLst>
              </a:tr>
              <a:tr h="511545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Osoby v nebo po výkonu trestu</a:t>
                      </a:r>
                      <a:endParaRPr lang="cs-CZ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318006"/>
                  </a:ext>
                </a:extLst>
              </a:tr>
              <a:tr h="511545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Osoby opouštějící institucionální zařízení</a:t>
                      </a:r>
                      <a:endParaRPr lang="cs-CZ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281782"/>
                  </a:ext>
                </a:extLst>
              </a:tr>
              <a:tr h="511545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Azylanti do 12 měsíců od získání azylu, kteří jsou současně uchazeči o zaměstnání evidovanými na Úřadu práce ČR </a:t>
                      </a:r>
                      <a:endParaRPr lang="cs-CZ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8972055"/>
                  </a:ext>
                </a:extLst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164535" y="1613691"/>
            <a:ext cx="55627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Zaměření projektu 1.1 Integrační sociální podnik:</a:t>
            </a:r>
          </a:p>
        </p:txBody>
      </p:sp>
    </p:spTree>
    <p:extLst>
      <p:ext uri="{BB962C8B-B14F-4D97-AF65-F5344CB8AC3E}">
        <p14:creationId xmlns:p14="http://schemas.microsoft.com/office/powerpoint/2010/main" val="448370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0192" y="0"/>
            <a:ext cx="7620000" cy="723596"/>
          </a:xfrm>
        </p:spPr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Představení výzvy - </a:t>
            </a: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Cílové skupiny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25863" y="755915"/>
            <a:ext cx="6203032" cy="45264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Zaměření projektu 1.2 Enviromentální sociální podnik :</a:t>
            </a:r>
          </a:p>
          <a:p>
            <a:endParaRPr lang="cs-CZ" dirty="0"/>
          </a:p>
        </p:txBody>
      </p:sp>
      <p:graphicFrame>
        <p:nvGraphicFramePr>
          <p:cNvPr id="9" name="Zástupný symbol pro obsah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96550683"/>
              </p:ext>
            </p:extLst>
          </p:nvPr>
        </p:nvGraphicFramePr>
        <p:xfrm>
          <a:off x="225863" y="1240882"/>
          <a:ext cx="8088659" cy="5418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357">
                  <a:extLst>
                    <a:ext uri="{9D8B030D-6E8A-4147-A177-3AD203B41FA5}">
                      <a16:colId xmlns:a16="http://schemas.microsoft.com/office/drawing/2014/main" val="1262913716"/>
                    </a:ext>
                  </a:extLst>
                </a:gridCol>
                <a:gridCol w="6582302">
                  <a:extLst>
                    <a:ext uri="{9D8B030D-6E8A-4147-A177-3AD203B41FA5}">
                      <a16:colId xmlns:a16="http://schemas.microsoft.com/office/drawing/2014/main" val="31599730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Cílová skupina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Popis cílové skupiny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0474593"/>
                  </a:ext>
                </a:extLst>
              </a:tr>
              <a:tr h="203661">
                <a:tc row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Osoby sociálně vyloučené nebo ohrožené sociálním vyloučením</a:t>
                      </a:r>
                    </a:p>
                    <a:p>
                      <a:endParaRPr lang="cs-CZ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Osoby nezaměstnané déle než 5 měsíců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6908110"/>
                  </a:ext>
                </a:extLst>
              </a:tr>
              <a:tr h="36938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Osoby se zdravotním postižením </a:t>
                      </a:r>
                      <a:endParaRPr lang="cs-CZ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86316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Osoby v nebo po výkonu trestu </a:t>
                      </a:r>
                      <a:endParaRPr lang="cs-CZ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934673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Osoby opouštějící institucionální zařízení </a:t>
                      </a:r>
                      <a:endParaRPr lang="cs-CZ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35283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Azylanti do 12 měsíců od získání azylu, kteří jsou současně uchazeči o zaměstnání evidovanými na Úřadu práce ČR </a:t>
                      </a:r>
                      <a:endParaRPr lang="cs-CZ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4593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Neaktivní osoby </a:t>
                      </a:r>
                      <a:endParaRPr lang="cs-CZ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55452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Osoby pečující o malé děti </a:t>
                      </a:r>
                      <a:endParaRPr lang="cs-CZ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2586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cs-CZ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Uchazeči a zájemce o zaměstnání a neaktivní osoby ve věku 50 a více let </a:t>
                      </a:r>
                    </a:p>
                    <a:p>
                      <a:endParaRPr lang="cs-CZ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77446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Lidé mladší 30 let, kteří nejsou v zaměstnání, ve vzdělávání nebo v profesní přípravě</a:t>
                      </a:r>
                    </a:p>
                    <a:p>
                      <a:endParaRPr lang="cs-CZ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270677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Osoby vracející se na trh práce po návratu z mateřské/rodičovské dovolené </a:t>
                      </a:r>
                    </a:p>
                    <a:p>
                      <a:endParaRPr lang="cs-CZ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00079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Osoby pečující o jiné závislé osoby </a:t>
                      </a:r>
                      <a:endParaRPr lang="cs-CZ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576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0697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43000"/>
          </a:xfrm>
        </p:spPr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Představení výzvy </a:t>
            </a:r>
            <a:br>
              <a:rPr lang="cs-CZ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Míra podpory – rozpad zdrojů financování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524382"/>
              </p:ext>
            </p:extLst>
          </p:nvPr>
        </p:nvGraphicFramePr>
        <p:xfrm>
          <a:off x="390364" y="1196752"/>
          <a:ext cx="7753672" cy="5554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9788">
                  <a:extLst>
                    <a:ext uri="{9D8B030D-6E8A-4147-A177-3AD203B41FA5}">
                      <a16:colId xmlns:a16="http://schemas.microsoft.com/office/drawing/2014/main" val="36887816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161850967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944020773"/>
                    </a:ext>
                  </a:extLst>
                </a:gridCol>
                <a:gridCol w="763724">
                  <a:extLst>
                    <a:ext uri="{9D8B030D-6E8A-4147-A177-3AD203B41FA5}">
                      <a16:colId xmlns:a16="http://schemas.microsoft.com/office/drawing/2014/main" val="1793979815"/>
                    </a:ext>
                  </a:extLst>
                </a:gridCol>
              </a:tblGrid>
              <a:tr h="273099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 příjemce dle pravidel spolufinancování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8" marR="56478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Evropský podíl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8" marR="56478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Příjemce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8" marR="56478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Státní rozpočet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8" marR="56478" marT="0" marB="0" anchor="ctr"/>
                </a:tc>
                <a:extLst>
                  <a:ext uri="{0D108BD9-81ED-4DB2-BD59-A6C34878D82A}">
                    <a16:rowId xmlns:a16="http://schemas.microsoft.com/office/drawing/2014/main" val="3794391438"/>
                  </a:ext>
                </a:extLst>
              </a:tr>
              <a:tr h="188297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Soukromoprávní subjekty vykonávající veřejně prospěšnou činnost (v případě aktivity 4.1 Integrační sociální podnik a 4.2 Environmentální sociální podnik):</a:t>
                      </a: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Obecně prospěšné společnosti</a:t>
                      </a: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Spolky</a:t>
                      </a: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Ústavy</a:t>
                      </a: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Církve a náboženské společnosti</a:t>
                      </a: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Nadace a nadační fondy</a:t>
                      </a: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Místní akční skupiny</a:t>
                      </a: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Hospodářská komora, Agrární komora </a:t>
                      </a: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Svazy, asociace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8" marR="56478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85 %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8" marR="56478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15 %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8" marR="56478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0 %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8" marR="56478" marT="0" marB="0" anchor="ctr"/>
                </a:tc>
                <a:extLst>
                  <a:ext uri="{0D108BD9-81ED-4DB2-BD59-A6C34878D82A}">
                    <a16:rowId xmlns:a16="http://schemas.microsoft.com/office/drawing/2014/main" val="2060469690"/>
                  </a:ext>
                </a:extLst>
              </a:tr>
              <a:tr h="2596451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Ostatní subjekty neobsažené ve výše uvedených kategoriích:</a:t>
                      </a: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Obchodní společnosti: </a:t>
                      </a:r>
                    </a:p>
                    <a:p>
                      <a:pPr marL="342900" marR="36195" lvl="0" indent="-342900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veřejná obchodní společnost </a:t>
                      </a:r>
                    </a:p>
                    <a:p>
                      <a:pPr marL="342900" marR="36195" lvl="0" indent="-342900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komanditní společnost </a:t>
                      </a:r>
                    </a:p>
                    <a:p>
                      <a:pPr marL="342900" marR="36195" lvl="0" indent="-342900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společnost s ručením omezeným </a:t>
                      </a:r>
                    </a:p>
                    <a:p>
                      <a:pPr marL="342900" marR="36195" lvl="0" indent="-342900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akciová společnost </a:t>
                      </a:r>
                    </a:p>
                    <a:p>
                      <a:pPr marL="342900" marR="36195" lvl="0" indent="-342900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evropská společnost  </a:t>
                      </a:r>
                    </a:p>
                    <a:p>
                      <a:pPr marL="342900" marR="36195" lvl="0" indent="-342900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evropské hospodářské zájmové sdružení</a:t>
                      </a: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Státní podniky</a:t>
                      </a: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Družstva:</a:t>
                      </a:r>
                    </a:p>
                    <a:p>
                      <a:pPr marL="342900" marR="36195" lvl="0" indent="-342900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družstvo </a:t>
                      </a:r>
                    </a:p>
                    <a:p>
                      <a:pPr marL="342900" marR="36195" lvl="0" indent="-342900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evropská družstevní společnost</a:t>
                      </a: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OSVČ</a:t>
                      </a:r>
                    </a:p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Profesní komory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8" marR="56478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85 %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8" marR="56478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15 %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8" marR="56478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0 %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8" marR="56478" marT="0" marB="0" anchor="ctr"/>
                </a:tc>
                <a:extLst>
                  <a:ext uri="{0D108BD9-81ED-4DB2-BD59-A6C34878D82A}">
                    <a16:rowId xmlns:a16="http://schemas.microsoft.com/office/drawing/2014/main" val="1223985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2850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Představení výzvy</a:t>
            </a:r>
            <a:br>
              <a:rPr lang="cs-CZ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Křížové financování a nepřímé náklady </a:t>
            </a:r>
            <a:br>
              <a:rPr lang="cs-CZ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52667"/>
            <a:ext cx="7620000" cy="4800600"/>
          </a:xfrm>
        </p:spPr>
        <p:txBody>
          <a:bodyPr>
            <a:normAutofit/>
          </a:bodyPr>
          <a:lstStyle/>
          <a:p>
            <a:pPr indent="-360000" algn="just">
              <a:buFont typeface="Wingdings" panose="05000000000000000000" pitchFamily="2" charset="2"/>
              <a:buChar char="Ø"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Křížové financování</a:t>
            </a:r>
          </a:p>
          <a:p>
            <a:pPr algn="just"/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Maximální objem prostředků v Kč, které mohou být v rámci výzvy přiděleny pro křížové financování: 724 100,- CZK </a:t>
            </a:r>
          </a:p>
          <a:p>
            <a:pPr algn="just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Maximální podíl nákladů na křížové financování na celkových přímých způsobilých nákladech projektu: 20 % </a:t>
            </a:r>
          </a:p>
          <a:p>
            <a:pPr marL="280080" lvl="1" indent="0">
              <a:buNone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6111156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Vlastní 1">
      <a:dk1>
        <a:sysClr val="windowText" lastClr="000000"/>
      </a:dk1>
      <a:lt1>
        <a:sysClr val="window" lastClr="FFFFFF"/>
      </a:lt1>
      <a:dk2>
        <a:srgbClr val="5A6A39"/>
      </a:dk2>
      <a:lt2>
        <a:srgbClr val="DFE6D0"/>
      </a:lt2>
      <a:accent1>
        <a:srgbClr val="798E4C"/>
      </a:accent1>
      <a:accent2>
        <a:srgbClr val="798E4C"/>
      </a:accent2>
      <a:accent3>
        <a:srgbClr val="798E4C"/>
      </a:accent3>
      <a:accent4>
        <a:srgbClr val="798E4C"/>
      </a:accent4>
      <a:accent5>
        <a:srgbClr val="FFAD1C"/>
      </a:accent5>
      <a:accent6>
        <a:srgbClr val="B9AB6F"/>
      </a:accent6>
      <a:hlink>
        <a:srgbClr val="CBD6B3"/>
      </a:hlink>
      <a:folHlink>
        <a:srgbClr val="809DB3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1761</TotalTime>
  <Words>1847</Words>
  <Application>Microsoft Office PowerPoint</Application>
  <PresentationFormat>Předvádění na obrazovce (4:3)</PresentationFormat>
  <Paragraphs>351</Paragraphs>
  <Slides>35</Slides>
  <Notes>16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42" baseType="lpstr">
      <vt:lpstr>Arial</vt:lpstr>
      <vt:lpstr>Calibri</vt:lpstr>
      <vt:lpstr>Cambria</vt:lpstr>
      <vt:lpstr>Times New Roman</vt:lpstr>
      <vt:lpstr>Wingdings</vt:lpstr>
      <vt:lpstr>Wingdings 3</vt:lpstr>
      <vt:lpstr>Sousedství</vt:lpstr>
      <vt:lpstr>Seminář pro žadatele  3. Výzva MAS Regionu Poodří OP ZAM – Sociální podnikání </vt:lpstr>
      <vt:lpstr>Program semináře</vt:lpstr>
      <vt:lpstr>Představení výzvy Základní informace</vt:lpstr>
      <vt:lpstr>Představení výzvy  Termíny a alokace</vt:lpstr>
      <vt:lpstr>Představení výzvy  Oprávnění žadatelé </vt:lpstr>
      <vt:lpstr>Představení výzvy Cílové skupiny </vt:lpstr>
      <vt:lpstr>Představení výzvy - Cílové skupiny</vt:lpstr>
      <vt:lpstr>Představení výzvy  Míra podpory – rozpad zdrojů financování</vt:lpstr>
      <vt:lpstr>Představení výzvy Křížové financování a nepřímé náklady  </vt:lpstr>
      <vt:lpstr>Prezentace aplikace PowerPoint</vt:lpstr>
      <vt:lpstr>Podporované aktivity </vt:lpstr>
      <vt:lpstr>Podporované aktivity 1.1 Integrační sociální podnik</vt:lpstr>
      <vt:lpstr>Podporované aktivity 1.2. Environmentální sociální podnik</vt:lpstr>
      <vt:lpstr>Indikátory  se závazkem </vt:lpstr>
      <vt:lpstr>Indikátory  bez závazku </vt:lpstr>
      <vt:lpstr>Indikátory Povinnosti související s indikátory</vt:lpstr>
      <vt:lpstr>Způsobilost výdajů</vt:lpstr>
      <vt:lpstr>Proces hodnocení a výběru projektů</vt:lpstr>
      <vt:lpstr>Proces hodnocení a výběru projektů</vt:lpstr>
      <vt:lpstr>Proces hodnocení a výběru projektů Hodnocení přijatelnosti a formálních náležitostí</vt:lpstr>
      <vt:lpstr>Proces hodnocení a výběru projektů Hodnocení přijatelnosti a formálních náležitostí</vt:lpstr>
      <vt:lpstr>Proces hodnocení a výběru projektů Věcné hodnocení</vt:lpstr>
      <vt:lpstr>Proces hodnocení a výběru projektů Věcné hodnocení</vt:lpstr>
      <vt:lpstr>Proces hodnocení a výběru projektů Věcné hodnocení</vt:lpstr>
      <vt:lpstr>Proces hodnocení a výběru projektů Věcné hodnocení</vt:lpstr>
      <vt:lpstr>Proces hodnocení a výběru projektů Shrnutí a lhůty</vt:lpstr>
      <vt:lpstr>Povinná publicita</vt:lpstr>
      <vt:lpstr>IS KP14+</vt:lpstr>
      <vt:lpstr>Prezentace aplikace PowerPoint</vt:lpstr>
      <vt:lpstr>Prezentace aplikace PowerPoint</vt:lpstr>
      <vt:lpstr>IS KP14+ Postup při podávání žádosti</vt:lpstr>
      <vt:lpstr>IS KP14+ Elektronický podpis</vt:lpstr>
      <vt:lpstr>Zpráva o realizaci</vt:lpstr>
      <vt:lpstr>Důležité odkazy</vt:lpstr>
      <vt:lpstr>DĚKUJI ZA POZORNOST!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Výzva MAS Regionu Poodří OP ZAM – Podpora prorodinných opatření</dc:title>
  <dc:creator>poodri</dc:creator>
  <cp:lastModifiedBy>MAS</cp:lastModifiedBy>
  <cp:revision>81</cp:revision>
  <dcterms:created xsi:type="dcterms:W3CDTF">2016-11-29T12:00:36Z</dcterms:created>
  <dcterms:modified xsi:type="dcterms:W3CDTF">2017-03-22T12:42:24Z</dcterms:modified>
</cp:coreProperties>
</file>